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1"/>
  </p:notesMasterIdLst>
  <p:sldIdLst>
    <p:sldId id="256" r:id="rId2"/>
    <p:sldId id="257" r:id="rId3"/>
    <p:sldId id="280" r:id="rId4"/>
    <p:sldId id="259" r:id="rId5"/>
    <p:sldId id="260"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COT" initials="E" lastIdx="1" clrIdx="0">
    <p:extLst>
      <p:ext uri="{19B8F6BF-5375-455C-9EA6-DF929625EA0E}">
        <p15:presenceInfo xmlns:p15="http://schemas.microsoft.com/office/powerpoint/2012/main" userId="cd4fb5ad4002b2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6" autoAdjust="0"/>
    <p:restoredTop sz="93861" autoAdjust="0"/>
  </p:normalViewPr>
  <p:slideViewPr>
    <p:cSldViewPr snapToGrid="0">
      <p:cViewPr>
        <p:scale>
          <a:sx n="80" d="100"/>
          <a:sy n="80" d="100"/>
        </p:scale>
        <p:origin x="21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79186-5886-4B65-A06A-B8C973A9F072}"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54289-5A1A-4CBB-851F-750BD729D674}" type="slidenum">
              <a:rPr lang="en-US" smtClean="0"/>
              <a:t>‹#›</a:t>
            </a:fld>
            <a:endParaRPr lang="en-US"/>
          </a:p>
        </p:txBody>
      </p:sp>
    </p:spTree>
    <p:extLst>
      <p:ext uri="{BB962C8B-B14F-4D97-AF65-F5344CB8AC3E}">
        <p14:creationId xmlns:p14="http://schemas.microsoft.com/office/powerpoint/2010/main" val="214275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54289-5A1A-4CBB-851F-750BD729D674}" type="slidenum">
              <a:rPr lang="en-US" smtClean="0"/>
              <a:t>19</a:t>
            </a:fld>
            <a:endParaRPr lang="en-US"/>
          </a:p>
        </p:txBody>
      </p:sp>
    </p:spTree>
    <p:extLst>
      <p:ext uri="{BB962C8B-B14F-4D97-AF65-F5344CB8AC3E}">
        <p14:creationId xmlns:p14="http://schemas.microsoft.com/office/powerpoint/2010/main" val="112156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2858287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3774256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505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46063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77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939841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1153230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865572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3024081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7B869A-8F62-4640-B928-C456C7900771}"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96579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7B869A-8F62-4640-B928-C456C7900771}"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184576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B869A-8F62-4640-B928-C456C7900771}"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648514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7B869A-8F62-4640-B928-C456C7900771}"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4240295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B869A-8F62-4640-B928-C456C7900771}" type="datetimeFigureOut">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975249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7B869A-8F62-4640-B928-C456C7900771}"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319009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7B869A-8F62-4640-B928-C456C7900771}"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74CF7-A123-46C9-9288-CF74904FC403}" type="slidenum">
              <a:rPr lang="en-US" smtClean="0"/>
              <a:t>‹#›</a:t>
            </a:fld>
            <a:endParaRPr lang="en-US"/>
          </a:p>
        </p:txBody>
      </p:sp>
    </p:spTree>
    <p:extLst>
      <p:ext uri="{BB962C8B-B14F-4D97-AF65-F5344CB8AC3E}">
        <p14:creationId xmlns:p14="http://schemas.microsoft.com/office/powerpoint/2010/main" val="1127530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7B869A-8F62-4640-B928-C456C7900771}" type="datetimeFigureOut">
              <a:rPr lang="en-US" smtClean="0"/>
              <a:t>10/11/2023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C4A74CF7-A123-46C9-9288-CF74904FC403}" type="slidenum">
              <a:rPr lang="en-US" smtClean="0"/>
              <a:t>‹#›</a:t>
            </a:fld>
            <a:endParaRPr lang="en-US"/>
          </a:p>
        </p:txBody>
      </p:sp>
    </p:spTree>
    <p:extLst>
      <p:ext uri="{BB962C8B-B14F-4D97-AF65-F5344CB8AC3E}">
        <p14:creationId xmlns:p14="http://schemas.microsoft.com/office/powerpoint/2010/main" val="11005991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hyperlink" Target="https://public.tableau.com/views/NM2023TMID08496/Dashboard1?:language=en-US&amp;:display_count=n&amp;:origin=viz_share_link"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hyperlink" Target="https://public.tableau.com/views/NM2023TMID08496-Dashboard2/Dashboard2?:language=en-US&amp;:display_count=n&amp;:origin=viz_share_link"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hyperlink" Target="https://public.tableau.com/views/NM2023TMID08496-Story/Story1?:language=en-US&amp;:display_count=n&amp;:origin=viz_share_link"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24E2-9669-9D6C-2707-667090962E8B}"/>
              </a:ext>
            </a:extLst>
          </p:cNvPr>
          <p:cNvSpPr>
            <a:spLocks noGrp="1"/>
          </p:cNvSpPr>
          <p:nvPr>
            <p:ph type="ctrTitle"/>
          </p:nvPr>
        </p:nvSpPr>
        <p:spPr>
          <a:xfrm>
            <a:off x="960120" y="0"/>
            <a:ext cx="9144000" cy="2387600"/>
          </a:xfrm>
        </p:spPr>
        <p:txBody>
          <a:bodyPr>
            <a:normAutofit/>
          </a:bodyPr>
          <a:lstStyle/>
          <a:p>
            <a:pPr algn="ctr">
              <a:lnSpc>
                <a:spcPct val="115000"/>
              </a:lnSpc>
              <a:spcAft>
                <a:spcPts val="1000"/>
              </a:spcAft>
            </a:pPr>
            <a:r>
              <a:rPr lang="en-IN" sz="2800" dirty="0">
                <a:solidFill>
                  <a:srgbClr val="0070C0"/>
                </a:solidFill>
                <a:effectLst/>
                <a:latin typeface="Mongolian Baiti" panose="03000500000000000000" pitchFamily="66" charset="0"/>
                <a:ea typeface="Calibri" panose="020F0502020204030204" pitchFamily="34" charset="0"/>
                <a:cs typeface="Mongolian Baiti" panose="03000500000000000000" pitchFamily="66" charset="0"/>
              </a:rPr>
              <a:t>A.A.GOVERNMENT ARTS COLLEGE, MUSIRI</a:t>
            </a:r>
            <a:r>
              <a:rPr lang="en-IN" sz="2400" dirty="0">
                <a:solidFill>
                  <a:srgbClr val="0070C0"/>
                </a:solidFill>
                <a:effectLst/>
                <a:latin typeface="Cambria" panose="02040503050406030204" pitchFamily="18" charset="0"/>
                <a:ea typeface="Calibri" panose="020F0502020204030204" pitchFamily="34" charset="0"/>
                <a:cs typeface="Latha" panose="020B0604020202020204" pitchFamily="34" charset="0"/>
              </a:rPr>
              <a:t>.</a:t>
            </a:r>
            <a:br>
              <a:rPr lang="en-IN" sz="2000" dirty="0">
                <a:solidFill>
                  <a:srgbClr val="0070C0"/>
                </a:solidFill>
                <a:effectLst/>
                <a:latin typeface="Cambria" panose="02040503050406030204" pitchFamily="18" charset="0"/>
                <a:ea typeface="Calibri" panose="020F0502020204030204" pitchFamily="34" charset="0"/>
                <a:cs typeface="Latha" panose="020B0604020202020204" pitchFamily="34" charset="0"/>
              </a:rPr>
            </a:br>
            <a:r>
              <a:rPr lang="en-IN" sz="2000" dirty="0">
                <a:effectLst/>
                <a:latin typeface="Cambria" panose="02040503050406030204" pitchFamily="18" charset="0"/>
                <a:ea typeface="Calibri" panose="020F0502020204030204" pitchFamily="34" charset="0"/>
                <a:cs typeface="Latha" panose="020B0604020202020204" pitchFamily="34" charset="0"/>
              </a:rPr>
              <a:t>Affiliated to Bharathidasan University , Tiruchirappalli.</a:t>
            </a:r>
            <a:br>
              <a:rPr lang="en-US" sz="2000" dirty="0">
                <a:effectLst/>
                <a:latin typeface="Calibri" panose="020F0502020204030204" pitchFamily="34" charset="0"/>
                <a:ea typeface="Calibri" panose="020F0502020204030204" pitchFamily="34" charset="0"/>
                <a:cs typeface="Latha" panose="020B0604020202020204" pitchFamily="34" charset="0"/>
              </a:rPr>
            </a:br>
            <a:r>
              <a:rPr lang="en-IN" sz="2000" dirty="0">
                <a:effectLst/>
                <a:latin typeface="Cambria" panose="02040503050406030204" pitchFamily="18" charset="0"/>
                <a:ea typeface="Calibri" panose="020F0502020204030204" pitchFamily="34" charset="0"/>
                <a:cs typeface="Latha" panose="020B0604020202020204" pitchFamily="34" charset="0"/>
              </a:rPr>
              <a:t> </a:t>
            </a:r>
            <a:br>
              <a:rPr lang="en-US" sz="2000" dirty="0">
                <a:effectLst/>
                <a:latin typeface="Calibri" panose="020F0502020204030204" pitchFamily="34" charset="0"/>
                <a:ea typeface="Calibri" panose="020F0502020204030204" pitchFamily="34" charset="0"/>
                <a:cs typeface="Latha" panose="020B0604020202020204" pitchFamily="34" charset="0"/>
              </a:rPr>
            </a:br>
            <a:r>
              <a:rPr lang="en-IN" sz="2000" dirty="0">
                <a:effectLst/>
                <a:latin typeface="Cambria" panose="02040503050406030204" pitchFamily="18" charset="0"/>
                <a:ea typeface="Calibri" panose="020F0502020204030204" pitchFamily="34" charset="0"/>
                <a:cs typeface="Latha" panose="020B0604020202020204" pitchFamily="34" charset="0"/>
              </a:rPr>
              <a:t> </a:t>
            </a:r>
            <a:r>
              <a:rPr lang="en-IN" sz="2000" dirty="0">
                <a:solidFill>
                  <a:srgbClr val="7030A0"/>
                </a:solidFill>
                <a:effectLst/>
                <a:latin typeface="Cambria" panose="02040503050406030204" pitchFamily="18" charset="0"/>
                <a:ea typeface="Calibri" panose="020F0502020204030204" pitchFamily="34" charset="0"/>
                <a:cs typeface="Latha" panose="020B0604020202020204" pitchFamily="34" charset="0"/>
              </a:rPr>
              <a:t>NAAN MUDHALVAN PROJECT – III B.SC MATHEMATICS</a:t>
            </a:r>
            <a:br>
              <a:rPr lang="en-US" sz="2000" dirty="0">
                <a:solidFill>
                  <a:srgbClr val="7030A0"/>
                </a:solidFill>
                <a:effectLst/>
                <a:latin typeface="Calibri" panose="020F0502020204030204" pitchFamily="34" charset="0"/>
                <a:ea typeface="Calibri" panose="020F0502020204030204" pitchFamily="34" charset="0"/>
                <a:cs typeface="Latha" panose="020B0604020202020204" pitchFamily="34" charset="0"/>
              </a:rPr>
            </a:br>
            <a:endParaRPr lang="en-US" sz="2000" dirty="0">
              <a:solidFill>
                <a:srgbClr val="7030A0"/>
              </a:solidFill>
            </a:endParaRPr>
          </a:p>
        </p:txBody>
      </p:sp>
      <p:sp>
        <p:nvSpPr>
          <p:cNvPr id="3" name="Subtitle 2">
            <a:extLst>
              <a:ext uri="{FF2B5EF4-FFF2-40B4-BE49-F238E27FC236}">
                <a16:creationId xmlns:a16="http://schemas.microsoft.com/office/drawing/2014/main" id="{D247E3CC-EA7B-EBA7-390B-FA9D41A13E90}"/>
              </a:ext>
            </a:extLst>
          </p:cNvPr>
          <p:cNvSpPr>
            <a:spLocks noGrp="1"/>
          </p:cNvSpPr>
          <p:nvPr>
            <p:ph type="subTitle" idx="1"/>
          </p:nvPr>
        </p:nvSpPr>
        <p:spPr>
          <a:xfrm>
            <a:off x="-76200" y="1940243"/>
            <a:ext cx="12268200" cy="1655762"/>
          </a:xfrm>
        </p:spPr>
        <p:txBody>
          <a:bodyPr>
            <a:normAutofit fontScale="40000" lnSpcReduction="20000"/>
          </a:bodyPr>
          <a:lstStyle/>
          <a:p>
            <a:pPr indent="457200">
              <a:lnSpc>
                <a:spcPct val="115000"/>
              </a:lnSpc>
              <a:spcAft>
                <a:spcPts val="1000"/>
              </a:spcAft>
            </a:pPr>
            <a:endParaRPr lang="en-US" sz="8000" dirty="0">
              <a:solidFill>
                <a:srgbClr val="009900"/>
              </a:solidFill>
              <a:effectLst/>
              <a:latin typeface="Calibri" panose="020F0502020204030204" pitchFamily="34" charset="0"/>
              <a:ea typeface="Calibri" panose="020F0502020204030204" pitchFamily="34" charset="0"/>
              <a:cs typeface="Latha" panose="020B0604020202020204" pitchFamily="34" charset="0"/>
            </a:endParaRPr>
          </a:p>
          <a:p>
            <a:pPr algn="ctr">
              <a:lnSpc>
                <a:spcPct val="115000"/>
              </a:lnSpc>
              <a:spcAft>
                <a:spcPts val="1000"/>
              </a:spcAft>
            </a:pPr>
            <a:r>
              <a:rPr lang="en-IN" sz="5900" i="1" dirty="0">
                <a:solidFill>
                  <a:srgbClr val="009900"/>
                </a:solidFill>
                <a:effectLst/>
                <a:latin typeface="Mongolian Baiti" panose="03000500000000000000" pitchFamily="66" charset="0"/>
                <a:ea typeface="Calibri" panose="020F0502020204030204" pitchFamily="34" charset="0"/>
                <a:cs typeface="Mongolian Baiti" panose="03000500000000000000" pitchFamily="66" charset="0"/>
              </a:rPr>
              <a:t>VOYAGE VISTA : ILLUMINATING INSIGHTS FROM UBER EXPEDITIONARY ANALYSIS</a:t>
            </a:r>
            <a:endParaRPr lang="en-US" sz="5900" dirty="0">
              <a:solidFill>
                <a:srgbClr val="009900"/>
              </a:solidFill>
              <a:effectLst/>
              <a:latin typeface="Mongolian Baiti" panose="03000500000000000000" pitchFamily="66" charset="0"/>
              <a:ea typeface="Calibri" panose="020F0502020204030204" pitchFamily="34" charset="0"/>
              <a:cs typeface="Mongolian Baiti" panose="03000500000000000000" pitchFamily="66" charset="0"/>
            </a:endParaRPr>
          </a:p>
          <a:p>
            <a:endParaRPr lang="en-US" dirty="0"/>
          </a:p>
        </p:txBody>
      </p:sp>
      <p:sp>
        <p:nvSpPr>
          <p:cNvPr id="5" name="TextBox 4">
            <a:extLst>
              <a:ext uri="{FF2B5EF4-FFF2-40B4-BE49-F238E27FC236}">
                <a16:creationId xmlns:a16="http://schemas.microsoft.com/office/drawing/2014/main" id="{57C71DCE-07F9-72DA-D224-5723355C4B07}"/>
              </a:ext>
            </a:extLst>
          </p:cNvPr>
          <p:cNvSpPr txBox="1"/>
          <p:nvPr/>
        </p:nvSpPr>
        <p:spPr>
          <a:xfrm>
            <a:off x="4914900" y="3352165"/>
            <a:ext cx="6179820" cy="646331"/>
          </a:xfrm>
          <a:prstGeom prst="rect">
            <a:avLst/>
          </a:prstGeom>
          <a:noFill/>
        </p:spPr>
        <p:txBody>
          <a:bodyPr wrap="square">
            <a:spAutoFit/>
          </a:bodyPr>
          <a:lstStyle/>
          <a:p>
            <a:r>
              <a:rPr lang="en-IN" sz="3600" i="1" dirty="0">
                <a:solidFill>
                  <a:srgbClr val="FFC000"/>
                </a:solidFill>
                <a:effectLst/>
                <a:latin typeface="Cambria" panose="02040503050406030204" pitchFamily="18" charset="0"/>
                <a:ea typeface="Calibri" panose="020F0502020204030204" pitchFamily="34" charset="0"/>
                <a:cs typeface="Latha" panose="020B0604020202020204" pitchFamily="34" charset="0"/>
              </a:rPr>
              <a:t>Submitted by</a:t>
            </a:r>
            <a:endParaRPr lang="en-US" sz="3600" dirty="0">
              <a:solidFill>
                <a:srgbClr val="FFC000"/>
              </a:solidFill>
            </a:endParaRPr>
          </a:p>
        </p:txBody>
      </p:sp>
      <p:sp>
        <p:nvSpPr>
          <p:cNvPr id="7" name="TextBox 6">
            <a:extLst>
              <a:ext uri="{FF2B5EF4-FFF2-40B4-BE49-F238E27FC236}">
                <a16:creationId xmlns:a16="http://schemas.microsoft.com/office/drawing/2014/main" id="{A0B112FD-3952-5E14-E14D-EBBE2A3F4195}"/>
              </a:ext>
            </a:extLst>
          </p:cNvPr>
          <p:cNvSpPr txBox="1"/>
          <p:nvPr/>
        </p:nvSpPr>
        <p:spPr>
          <a:xfrm>
            <a:off x="3398520" y="4064218"/>
            <a:ext cx="8793480" cy="3227037"/>
          </a:xfrm>
          <a:prstGeom prst="rect">
            <a:avLst/>
          </a:prstGeom>
          <a:noFill/>
        </p:spPr>
        <p:txBody>
          <a:bodyPr wrap="square">
            <a:spAutoFit/>
          </a:bodyPr>
          <a:lstStyle/>
          <a:p>
            <a:pPr marL="0" indent="0">
              <a:lnSpc>
                <a:spcPct val="115000"/>
              </a:lnSpc>
              <a:spcAft>
                <a:spcPts val="1000"/>
              </a:spcAft>
              <a:buNone/>
            </a:pPr>
            <a:r>
              <a:rPr lang="en-IN" sz="1400" dirty="0">
                <a:effectLst/>
                <a:latin typeface="Cambria" panose="02040503050406030204" pitchFamily="18" charset="0"/>
                <a:ea typeface="Calibri" panose="020F0502020204030204" pitchFamily="34" charset="0"/>
                <a:cs typeface="Latha" panose="020B0604020202020204" pitchFamily="34" charset="0"/>
              </a:rPr>
              <a:t>  </a:t>
            </a:r>
            <a:r>
              <a:rPr lang="en-IN" sz="2800" dirty="0">
                <a:effectLst/>
                <a:latin typeface="Cambria" panose="02040503050406030204" pitchFamily="18" charset="0"/>
                <a:ea typeface="Calibri" panose="020F0502020204030204" pitchFamily="34" charset="0"/>
                <a:cs typeface="Latha" panose="020B0604020202020204" pitchFamily="34" charset="0"/>
              </a:rPr>
              <a:t>TEAM ID:  NM2023TMID08496</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pPr>
            <a:r>
              <a:rPr lang="en-IN" sz="1800" dirty="0">
                <a:effectLst/>
                <a:latin typeface="Comic Sans MS" panose="030F0702030302020204" pitchFamily="66" charset="0"/>
                <a:ea typeface="Calibri" panose="020F0502020204030204" pitchFamily="34" charset="0"/>
                <a:cs typeface="Calibri" panose="020F0502020204030204" pitchFamily="34" charset="0"/>
              </a:rPr>
              <a:t>TEAM LEADER:   SURYA M [</a:t>
            </a:r>
            <a:r>
              <a:rPr lang="en-US" sz="1800" dirty="0">
                <a:solidFill>
                  <a:srgbClr val="000000"/>
                </a:solidFill>
                <a:effectLst/>
                <a:latin typeface="Comic Sans MS" panose="030F0702030302020204" pitchFamily="66" charset="0"/>
                <a:ea typeface="Times New Roman" panose="02020603050405020304" pitchFamily="18" charset="0"/>
                <a:cs typeface="Calibri" panose="020F0502020204030204" pitchFamily="34" charset="0"/>
              </a:rPr>
              <a:t>7A8F8EFBE1055E9988F49A3D104C7E40]</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pPr>
            <a:r>
              <a:rPr lang="en-IN" sz="1800" dirty="0">
                <a:effectLst/>
                <a:latin typeface="Comic Sans MS" panose="030F0702030302020204" pitchFamily="66" charset="0"/>
                <a:ea typeface="Calibri" panose="020F0502020204030204" pitchFamily="34" charset="0"/>
                <a:cs typeface="Latha" panose="020B0604020202020204" pitchFamily="34" charset="0"/>
              </a:rPr>
              <a:t>MEMBER 1:     THARANITHARAN S</a:t>
            </a:r>
            <a:r>
              <a:rPr lang="en-IN" sz="1800" i="1" dirty="0">
                <a:effectLst/>
                <a:latin typeface="Comic Sans MS" panose="030F0702030302020204" pitchFamily="66" charset="0"/>
                <a:ea typeface="Calibri" panose="020F0502020204030204" pitchFamily="34" charset="0"/>
                <a:cs typeface="Latha" panose="020B0604020202020204" pitchFamily="34" charset="0"/>
              </a:rPr>
              <a:t> </a:t>
            </a:r>
            <a:r>
              <a:rPr lang="en-IN" sz="1800" i="1" u="dbl" dirty="0">
                <a:effectLst/>
                <a:latin typeface="Comic Sans MS" panose="030F0702030302020204" pitchFamily="66" charset="0"/>
                <a:ea typeface="Calibri" panose="020F0502020204030204" pitchFamily="34" charset="0"/>
                <a:cs typeface="Latha" panose="020B0604020202020204" pitchFamily="34" charset="0"/>
              </a:rPr>
              <a:t>[</a:t>
            </a:r>
            <a:r>
              <a:rPr lang="en-US" sz="1800" dirty="0">
                <a:solidFill>
                  <a:srgbClr val="000000"/>
                </a:solidFill>
                <a:effectLst/>
                <a:latin typeface="Comic Sans MS" panose="030F0702030302020204" pitchFamily="66" charset="0"/>
                <a:ea typeface="Times New Roman" panose="02020603050405020304" pitchFamily="18" charset="0"/>
                <a:cs typeface="Calibri" panose="020F0502020204030204" pitchFamily="34" charset="0"/>
              </a:rPr>
              <a:t>A97768794A1E51F805648A7B1EEB99EE]</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pPr>
            <a:r>
              <a:rPr lang="en-IN" sz="1800" i="1" dirty="0">
                <a:effectLst/>
                <a:latin typeface="Comic Sans MS" panose="030F0702030302020204" pitchFamily="66" charset="0"/>
                <a:ea typeface="Calibri" panose="020F0502020204030204" pitchFamily="34" charset="0"/>
                <a:cs typeface="Latha" panose="020B0604020202020204" pitchFamily="34" charset="0"/>
              </a:rPr>
              <a:t>MEMBER </a:t>
            </a:r>
            <a:r>
              <a:rPr lang="en-IN" sz="1800" dirty="0">
                <a:effectLst/>
                <a:latin typeface="Comic Sans MS" panose="030F0702030302020204" pitchFamily="66" charset="0"/>
                <a:ea typeface="Calibri" panose="020F0502020204030204" pitchFamily="34" charset="0"/>
                <a:cs typeface="Latha" panose="020B0604020202020204" pitchFamily="34" charset="0"/>
              </a:rPr>
              <a:t>2:</a:t>
            </a:r>
            <a:r>
              <a:rPr lang="en-IN" sz="1800" i="1" dirty="0">
                <a:effectLst/>
                <a:latin typeface="Comic Sans MS" panose="030F0702030302020204" pitchFamily="66" charset="0"/>
                <a:ea typeface="Calibri" panose="020F0502020204030204" pitchFamily="34" charset="0"/>
                <a:cs typeface="Latha" panose="020B0604020202020204" pitchFamily="34" charset="0"/>
              </a:rPr>
              <a:t>     PREM B [</a:t>
            </a:r>
            <a:r>
              <a:rPr lang="en-US" sz="1800" dirty="0">
                <a:solidFill>
                  <a:srgbClr val="000000"/>
                </a:solidFill>
                <a:effectLst/>
                <a:latin typeface="Comic Sans MS" panose="030F0702030302020204" pitchFamily="66" charset="0"/>
                <a:ea typeface="Times New Roman" panose="02020603050405020304" pitchFamily="18" charset="0"/>
                <a:cs typeface="Calibri" panose="020F0502020204030204" pitchFamily="34" charset="0"/>
              </a:rPr>
              <a:t>DD2656629D0AC358D46495F129665398]</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pPr>
            <a:r>
              <a:rPr lang="en-US" sz="1800" dirty="0">
                <a:solidFill>
                  <a:srgbClr val="000000"/>
                </a:solidFill>
                <a:effectLst/>
                <a:latin typeface="Comic Sans MS" panose="030F0702030302020204" pitchFamily="66" charset="0"/>
                <a:ea typeface="Times New Roman" panose="02020603050405020304" pitchFamily="18" charset="0"/>
                <a:cs typeface="Calibri" panose="020F0502020204030204" pitchFamily="34" charset="0"/>
              </a:rPr>
              <a:t>MEMBER 3:     KAMALRAJ T [E221FD5A08FB2A5907C481F9C746A7A9]</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pPr marL="0" indent="0">
              <a:lnSpc>
                <a:spcPct val="115000"/>
              </a:lnSpc>
              <a:spcAft>
                <a:spcPts val="1000"/>
              </a:spcAft>
              <a:buNone/>
              <a:tabLst>
                <a:tab pos="2305050" algn="l"/>
              </a:tabLst>
            </a:pPr>
            <a:r>
              <a:rPr lang="en-IN" sz="1800" i="1" u="none" strike="noStrike" dirty="0">
                <a:effectLst/>
                <a:latin typeface="Cambria" panose="02040503050406030204" pitchFamily="18"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pic>
        <p:nvPicPr>
          <p:cNvPr id="11" name="Audio 10">
            <a:hlinkClick r:id="" action="ppaction://media"/>
            <a:extLst>
              <a:ext uri="{FF2B5EF4-FFF2-40B4-BE49-F238E27FC236}">
                <a16:creationId xmlns:a16="http://schemas.microsoft.com/office/drawing/2014/main" id="{BBFD0104-6B5A-D396-F472-20F0F38B0FD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268872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5642">
        <p15:prstTrans prst="pageCurlDouble"/>
      </p:transition>
    </mc:Choice>
    <mc:Fallback>
      <p:transition spd="slow" advTm="256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0BE8-282E-973F-43BE-72F2AF9F56E8}"/>
              </a:ext>
            </a:extLst>
          </p:cNvPr>
          <p:cNvSpPr>
            <a:spLocks noGrp="1"/>
          </p:cNvSpPr>
          <p:nvPr>
            <p:ph type="title"/>
          </p:nvPr>
        </p:nvSpPr>
        <p:spPr>
          <a:xfrm>
            <a:off x="487680" y="212430"/>
            <a:ext cx="10515600" cy="366395"/>
          </a:xfrm>
        </p:spPr>
        <p:txBody>
          <a:bodyPr>
            <a:normAutofit fontScale="90000"/>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Month wise Uber Miles Analysis</a:t>
            </a:r>
            <a:endParaRPr lang="en-US" sz="3600" dirty="0">
              <a:solidFill>
                <a:srgbClr val="00B0F0"/>
              </a:solidFill>
              <a:latin typeface="Mongolian Baiti" panose="03000500000000000000" pitchFamily="66" charset="0"/>
              <a:cs typeface="Mongolian Baiti" panose="03000500000000000000" pitchFamily="66" charset="0"/>
            </a:endParaRPr>
          </a:p>
        </p:txBody>
      </p:sp>
      <p:sp>
        <p:nvSpPr>
          <p:cNvPr id="4" name="Rectangle 2">
            <a:extLst>
              <a:ext uri="{FF2B5EF4-FFF2-40B4-BE49-F238E27FC236}">
                <a16:creationId xmlns:a16="http://schemas.microsoft.com/office/drawing/2014/main" id="{9F4AF9CB-872A-0864-299E-EA6E785A9ED8}"/>
              </a:ext>
            </a:extLst>
          </p:cNvPr>
          <p:cNvSpPr>
            <a:spLocks noChangeArrowheads="1"/>
          </p:cNvSpPr>
          <p:nvPr/>
        </p:nvSpPr>
        <p:spPr bwMode="auto">
          <a:xfrm>
            <a:off x="2138289" y="2554125"/>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05050" algn="l"/>
              </a:tabLst>
              <a:defRPr>
                <a:solidFill>
                  <a:schemeClr val="tx1"/>
                </a:solidFill>
                <a:latin typeface="Arial" panose="020B0604020202020204" pitchFamily="34" charset="0"/>
              </a:defRPr>
            </a:lvl1pPr>
            <a:lvl2pPr eaLnBrk="0" fontAlgn="base" hangingPunct="0">
              <a:spcBef>
                <a:spcPct val="0"/>
              </a:spcBef>
              <a:spcAft>
                <a:spcPct val="0"/>
              </a:spcAft>
              <a:tabLst>
                <a:tab pos="2305050" algn="l"/>
              </a:tabLst>
              <a:defRPr>
                <a:solidFill>
                  <a:schemeClr val="tx1"/>
                </a:solidFill>
                <a:latin typeface="Arial" panose="020B0604020202020204" pitchFamily="34" charset="0"/>
              </a:defRPr>
            </a:lvl2pPr>
            <a:lvl3pPr eaLnBrk="0" fontAlgn="base" hangingPunct="0">
              <a:spcBef>
                <a:spcPct val="0"/>
              </a:spcBef>
              <a:spcAft>
                <a:spcPct val="0"/>
              </a:spcAft>
              <a:tabLst>
                <a:tab pos="2305050" algn="l"/>
              </a:tabLst>
              <a:defRPr>
                <a:solidFill>
                  <a:schemeClr val="tx1"/>
                </a:solidFill>
                <a:latin typeface="Arial" panose="020B0604020202020204" pitchFamily="34" charset="0"/>
              </a:defRPr>
            </a:lvl3pPr>
            <a:lvl4pPr eaLnBrk="0" fontAlgn="base" hangingPunct="0">
              <a:spcBef>
                <a:spcPct val="0"/>
              </a:spcBef>
              <a:spcAft>
                <a:spcPct val="0"/>
              </a:spcAft>
              <a:tabLst>
                <a:tab pos="2305050" algn="l"/>
              </a:tabLst>
              <a:defRPr>
                <a:solidFill>
                  <a:schemeClr val="tx1"/>
                </a:solidFill>
                <a:latin typeface="Arial" panose="020B0604020202020204" pitchFamily="34" charset="0"/>
              </a:defRPr>
            </a:lvl4pPr>
            <a:lvl5pPr eaLnBrk="0" fontAlgn="base" hangingPunct="0">
              <a:spcBef>
                <a:spcPct val="0"/>
              </a:spcBef>
              <a:spcAft>
                <a:spcPct val="0"/>
              </a:spcAft>
              <a:tabLst>
                <a:tab pos="2305050" algn="l"/>
              </a:tabLst>
              <a:defRPr>
                <a:solidFill>
                  <a:schemeClr val="tx1"/>
                </a:solidFill>
                <a:latin typeface="Arial" panose="020B0604020202020204" pitchFamily="34" charset="0"/>
              </a:defRPr>
            </a:lvl5pPr>
            <a:lvl6pPr eaLnBrk="0" fontAlgn="base" hangingPunct="0">
              <a:spcBef>
                <a:spcPct val="0"/>
              </a:spcBef>
              <a:spcAft>
                <a:spcPct val="0"/>
              </a:spcAft>
              <a:tabLst>
                <a:tab pos="2305050" algn="l"/>
              </a:tabLst>
              <a:defRPr>
                <a:solidFill>
                  <a:schemeClr val="tx1"/>
                </a:solidFill>
                <a:latin typeface="Arial" panose="020B0604020202020204" pitchFamily="34" charset="0"/>
              </a:defRPr>
            </a:lvl6pPr>
            <a:lvl7pPr eaLnBrk="0" fontAlgn="base" hangingPunct="0">
              <a:spcBef>
                <a:spcPct val="0"/>
              </a:spcBef>
              <a:spcAft>
                <a:spcPct val="0"/>
              </a:spcAft>
              <a:tabLst>
                <a:tab pos="2305050" algn="l"/>
              </a:tabLst>
              <a:defRPr>
                <a:solidFill>
                  <a:schemeClr val="tx1"/>
                </a:solidFill>
                <a:latin typeface="Arial" panose="020B0604020202020204" pitchFamily="34" charset="0"/>
              </a:defRPr>
            </a:lvl7pPr>
            <a:lvl8pPr eaLnBrk="0" fontAlgn="base" hangingPunct="0">
              <a:spcBef>
                <a:spcPct val="0"/>
              </a:spcBef>
              <a:spcAft>
                <a:spcPct val="0"/>
              </a:spcAft>
              <a:tabLst>
                <a:tab pos="2305050" algn="l"/>
              </a:tabLst>
              <a:defRPr>
                <a:solidFill>
                  <a:schemeClr val="tx1"/>
                </a:solidFill>
                <a:latin typeface="Arial" panose="020B0604020202020204" pitchFamily="34" charset="0"/>
              </a:defRPr>
            </a:lvl8pPr>
            <a:lvl9pPr eaLnBrk="0" fontAlgn="base" hangingPunct="0">
              <a:spcBef>
                <a:spcPct val="0"/>
              </a:spcBef>
              <a:spcAft>
                <a:spcPct val="0"/>
              </a:spcAft>
              <a:tabLst>
                <a:tab pos="2305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6">
            <a:extLst>
              <a:ext uri="{FF2B5EF4-FFF2-40B4-BE49-F238E27FC236}">
                <a16:creationId xmlns:a16="http://schemas.microsoft.com/office/drawing/2014/main" id="{4BA2073E-2922-F80A-ED05-A400F6239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48" y="960121"/>
            <a:ext cx="10791051" cy="55479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DF912C1-2730-EA63-51CB-450EBA3E3AE7}"/>
              </a:ext>
            </a:extLst>
          </p:cNvPr>
          <p:cNvSpPr>
            <a:spLocks noChangeArrowheads="1"/>
          </p:cNvSpPr>
          <p:nvPr/>
        </p:nvSpPr>
        <p:spPr bwMode="auto">
          <a:xfrm>
            <a:off x="2138289" y="62791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Audio 6">
            <a:hlinkClick r:id="" action="ppaction://media"/>
            <a:extLst>
              <a:ext uri="{FF2B5EF4-FFF2-40B4-BE49-F238E27FC236}">
                <a16:creationId xmlns:a16="http://schemas.microsoft.com/office/drawing/2014/main" id="{EF37F948-B394-372D-DA32-1CDAD4ACFA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342564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992">
        <p15:prstTrans prst="pageCurlDouble"/>
      </p:transition>
    </mc:Choice>
    <mc:Fallback>
      <p:transition spd="slow" advTm="79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2F03-C8B2-6723-F1FC-3266B362F748}"/>
              </a:ext>
            </a:extLst>
          </p:cNvPr>
          <p:cNvSpPr>
            <a:spLocks noGrp="1"/>
          </p:cNvSpPr>
          <p:nvPr>
            <p:ph type="title"/>
          </p:nvPr>
        </p:nvSpPr>
        <p:spPr>
          <a:xfrm>
            <a:off x="580838" y="-66044"/>
            <a:ext cx="10515600" cy="943926"/>
          </a:xfrm>
        </p:spPr>
        <p:txBody>
          <a:bodyPr>
            <a:normAutofit/>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Week wise Uber Miles Analysis</a:t>
            </a:r>
            <a:endParaRPr lang="en-US" sz="3600" dirty="0">
              <a:solidFill>
                <a:srgbClr val="00B0F0"/>
              </a:solidFill>
              <a:latin typeface="Mongolian Baiti" panose="03000500000000000000" pitchFamily="66" charset="0"/>
              <a:cs typeface="Mongolian Baiti" panose="03000500000000000000" pitchFamily="66" charset="0"/>
            </a:endParaRPr>
          </a:p>
        </p:txBody>
      </p:sp>
      <p:sp>
        <p:nvSpPr>
          <p:cNvPr id="4" name="Rectangle 2">
            <a:extLst>
              <a:ext uri="{FF2B5EF4-FFF2-40B4-BE49-F238E27FC236}">
                <a16:creationId xmlns:a16="http://schemas.microsoft.com/office/drawing/2014/main" id="{314B5F58-9E0A-9354-9274-D0DD008EC50F}"/>
              </a:ext>
            </a:extLst>
          </p:cNvPr>
          <p:cNvSpPr>
            <a:spLocks noChangeArrowheads="1"/>
          </p:cNvSpPr>
          <p:nvPr/>
        </p:nvSpPr>
        <p:spPr bwMode="auto">
          <a:xfrm>
            <a:off x="2363372" y="251192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05050" algn="l"/>
              </a:tabLst>
              <a:defRPr>
                <a:solidFill>
                  <a:schemeClr val="tx1"/>
                </a:solidFill>
                <a:latin typeface="Arial" panose="020B0604020202020204" pitchFamily="34" charset="0"/>
              </a:defRPr>
            </a:lvl1pPr>
            <a:lvl2pPr eaLnBrk="0" fontAlgn="base" hangingPunct="0">
              <a:spcBef>
                <a:spcPct val="0"/>
              </a:spcBef>
              <a:spcAft>
                <a:spcPct val="0"/>
              </a:spcAft>
              <a:tabLst>
                <a:tab pos="2305050" algn="l"/>
              </a:tabLst>
              <a:defRPr>
                <a:solidFill>
                  <a:schemeClr val="tx1"/>
                </a:solidFill>
                <a:latin typeface="Arial" panose="020B0604020202020204" pitchFamily="34" charset="0"/>
              </a:defRPr>
            </a:lvl2pPr>
            <a:lvl3pPr eaLnBrk="0" fontAlgn="base" hangingPunct="0">
              <a:spcBef>
                <a:spcPct val="0"/>
              </a:spcBef>
              <a:spcAft>
                <a:spcPct val="0"/>
              </a:spcAft>
              <a:tabLst>
                <a:tab pos="2305050" algn="l"/>
              </a:tabLst>
              <a:defRPr>
                <a:solidFill>
                  <a:schemeClr val="tx1"/>
                </a:solidFill>
                <a:latin typeface="Arial" panose="020B0604020202020204" pitchFamily="34" charset="0"/>
              </a:defRPr>
            </a:lvl3pPr>
            <a:lvl4pPr eaLnBrk="0" fontAlgn="base" hangingPunct="0">
              <a:spcBef>
                <a:spcPct val="0"/>
              </a:spcBef>
              <a:spcAft>
                <a:spcPct val="0"/>
              </a:spcAft>
              <a:tabLst>
                <a:tab pos="2305050" algn="l"/>
              </a:tabLst>
              <a:defRPr>
                <a:solidFill>
                  <a:schemeClr val="tx1"/>
                </a:solidFill>
                <a:latin typeface="Arial" panose="020B0604020202020204" pitchFamily="34" charset="0"/>
              </a:defRPr>
            </a:lvl4pPr>
            <a:lvl5pPr eaLnBrk="0" fontAlgn="base" hangingPunct="0">
              <a:spcBef>
                <a:spcPct val="0"/>
              </a:spcBef>
              <a:spcAft>
                <a:spcPct val="0"/>
              </a:spcAft>
              <a:tabLst>
                <a:tab pos="2305050" algn="l"/>
              </a:tabLst>
              <a:defRPr>
                <a:solidFill>
                  <a:schemeClr val="tx1"/>
                </a:solidFill>
                <a:latin typeface="Arial" panose="020B0604020202020204" pitchFamily="34" charset="0"/>
              </a:defRPr>
            </a:lvl5pPr>
            <a:lvl6pPr eaLnBrk="0" fontAlgn="base" hangingPunct="0">
              <a:spcBef>
                <a:spcPct val="0"/>
              </a:spcBef>
              <a:spcAft>
                <a:spcPct val="0"/>
              </a:spcAft>
              <a:tabLst>
                <a:tab pos="2305050" algn="l"/>
              </a:tabLst>
              <a:defRPr>
                <a:solidFill>
                  <a:schemeClr val="tx1"/>
                </a:solidFill>
                <a:latin typeface="Arial" panose="020B0604020202020204" pitchFamily="34" charset="0"/>
              </a:defRPr>
            </a:lvl6pPr>
            <a:lvl7pPr eaLnBrk="0" fontAlgn="base" hangingPunct="0">
              <a:spcBef>
                <a:spcPct val="0"/>
              </a:spcBef>
              <a:spcAft>
                <a:spcPct val="0"/>
              </a:spcAft>
              <a:tabLst>
                <a:tab pos="2305050" algn="l"/>
              </a:tabLst>
              <a:defRPr>
                <a:solidFill>
                  <a:schemeClr val="tx1"/>
                </a:solidFill>
                <a:latin typeface="Arial" panose="020B0604020202020204" pitchFamily="34" charset="0"/>
              </a:defRPr>
            </a:lvl7pPr>
            <a:lvl8pPr eaLnBrk="0" fontAlgn="base" hangingPunct="0">
              <a:spcBef>
                <a:spcPct val="0"/>
              </a:spcBef>
              <a:spcAft>
                <a:spcPct val="0"/>
              </a:spcAft>
              <a:tabLst>
                <a:tab pos="2305050" algn="l"/>
              </a:tabLst>
              <a:defRPr>
                <a:solidFill>
                  <a:schemeClr val="tx1"/>
                </a:solidFill>
                <a:latin typeface="Arial" panose="020B0604020202020204" pitchFamily="34" charset="0"/>
              </a:defRPr>
            </a:lvl8pPr>
            <a:lvl9pPr eaLnBrk="0" fontAlgn="base" hangingPunct="0">
              <a:spcBef>
                <a:spcPct val="0"/>
              </a:spcBef>
              <a:spcAft>
                <a:spcPct val="0"/>
              </a:spcAft>
              <a:tabLst>
                <a:tab pos="2305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7">
            <a:extLst>
              <a:ext uri="{FF2B5EF4-FFF2-40B4-BE49-F238E27FC236}">
                <a16:creationId xmlns:a16="http://schemas.microsoft.com/office/drawing/2014/main" id="{AF6DDD35-5E60-F8F3-9D99-2E1BBBFEF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96" y="987356"/>
            <a:ext cx="10832204" cy="55256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0D92ACE-1B96-BDE6-3E7B-C0CD64CEEC1D}"/>
              </a:ext>
            </a:extLst>
          </p:cNvPr>
          <p:cNvSpPr>
            <a:spLocks noChangeArrowheads="1"/>
          </p:cNvSpPr>
          <p:nvPr/>
        </p:nvSpPr>
        <p:spPr bwMode="auto">
          <a:xfrm>
            <a:off x="2363372" y="62369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Audio 6">
            <a:hlinkClick r:id="" action="ppaction://media"/>
            <a:extLst>
              <a:ext uri="{FF2B5EF4-FFF2-40B4-BE49-F238E27FC236}">
                <a16:creationId xmlns:a16="http://schemas.microsoft.com/office/drawing/2014/main" id="{12DDACB6-CD22-FAF0-4181-F9E51B32B4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69511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231">
        <p15:prstTrans prst="pageCurlDouble"/>
      </p:transition>
    </mc:Choice>
    <mc:Fallback>
      <p:transition spd="slow" advTm="8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C768-592E-2822-751B-3F1625B03F43}"/>
              </a:ext>
            </a:extLst>
          </p:cNvPr>
          <p:cNvSpPr>
            <a:spLocks noGrp="1"/>
          </p:cNvSpPr>
          <p:nvPr>
            <p:ph type="title"/>
          </p:nvPr>
        </p:nvSpPr>
        <p:spPr>
          <a:xfrm>
            <a:off x="259080" y="0"/>
            <a:ext cx="10515600" cy="1325563"/>
          </a:xfrm>
        </p:spPr>
        <p:txBody>
          <a:bodyPr>
            <a:noAutofit/>
          </a:bodyPr>
          <a:lstStyle/>
          <a:p>
            <a:pPr>
              <a:lnSpc>
                <a:spcPct val="115000"/>
              </a:lnSpc>
              <a:spcAft>
                <a:spcPts val="1000"/>
              </a:spcAft>
              <a:tabLst>
                <a:tab pos="2305050" algn="l"/>
              </a:tabLst>
            </a:pPr>
            <a:r>
              <a:rPr lang="en-IN"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Quarter wise Uber Miles Analysis</a:t>
            </a:r>
            <a:br>
              <a:rPr lang="en-US"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br>
            <a:r>
              <a:rPr lang="en-IN"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a:t>
            </a:r>
            <a:br>
              <a:rPr lang="en-US"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br>
            <a:endParaRPr lang="en-US" sz="3600" dirty="0">
              <a:solidFill>
                <a:srgbClr val="00B0F0"/>
              </a:solidFill>
              <a:latin typeface="Mongolian Baiti" panose="03000500000000000000" pitchFamily="66" charset="0"/>
              <a:cs typeface="Mongolian Baiti" panose="03000500000000000000" pitchFamily="66" charset="0"/>
            </a:endParaRPr>
          </a:p>
        </p:txBody>
      </p:sp>
      <p:pic>
        <p:nvPicPr>
          <p:cNvPr id="6" name="Picture 5">
            <a:extLst>
              <a:ext uri="{FF2B5EF4-FFF2-40B4-BE49-F238E27FC236}">
                <a16:creationId xmlns:a16="http://schemas.microsoft.com/office/drawing/2014/main" id="{65DA206D-1D1F-A8EB-CBC6-16B276FB7D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8818" y="914401"/>
            <a:ext cx="10665461" cy="5550894"/>
          </a:xfrm>
          <a:prstGeom prst="rect">
            <a:avLst/>
          </a:prstGeom>
          <a:ln>
            <a:noFill/>
          </a:ln>
          <a:effectLst>
            <a:outerShdw blurRad="190500" algn="tl" rotWithShape="0">
              <a:srgbClr val="000000">
                <a:alpha val="70000"/>
              </a:srgbClr>
            </a:outerShdw>
          </a:effectLst>
        </p:spPr>
      </p:pic>
      <p:pic>
        <p:nvPicPr>
          <p:cNvPr id="5" name="Audio 4">
            <a:hlinkClick r:id="" action="ppaction://media"/>
            <a:extLst>
              <a:ext uri="{FF2B5EF4-FFF2-40B4-BE49-F238E27FC236}">
                <a16:creationId xmlns:a16="http://schemas.microsoft.com/office/drawing/2014/main" id="{5A9D6039-ECFA-FEFD-D790-4E2FEC46D0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11003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388">
        <p15:prstTrans prst="pageCurlDouble"/>
      </p:transition>
    </mc:Choice>
    <mc:Fallback>
      <p:transition spd="slow" advTm="63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06F5-1AE6-1BB3-CCE8-8255F7EDEE89}"/>
              </a:ext>
            </a:extLst>
          </p:cNvPr>
          <p:cNvSpPr>
            <a:spLocks noGrp="1"/>
          </p:cNvSpPr>
          <p:nvPr>
            <p:ph type="title"/>
          </p:nvPr>
        </p:nvSpPr>
        <p:spPr>
          <a:xfrm>
            <a:off x="182880" y="-162787"/>
            <a:ext cx="10515600" cy="973872"/>
          </a:xfrm>
        </p:spPr>
        <p:txBody>
          <a:bodyPr>
            <a:normAutofit/>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Month wise Uber Trips Analysis</a:t>
            </a:r>
            <a:endParaRPr lang="en-US" sz="3600" dirty="0">
              <a:solidFill>
                <a:srgbClr val="00B0F0"/>
              </a:solidFill>
              <a:latin typeface="Mongolian Baiti" panose="03000500000000000000" pitchFamily="66" charset="0"/>
              <a:cs typeface="Mongolian Baiti" panose="03000500000000000000" pitchFamily="66" charset="0"/>
            </a:endParaRPr>
          </a:p>
        </p:txBody>
      </p:sp>
      <p:sp>
        <p:nvSpPr>
          <p:cNvPr id="4" name="Rectangle 2">
            <a:extLst>
              <a:ext uri="{FF2B5EF4-FFF2-40B4-BE49-F238E27FC236}">
                <a16:creationId xmlns:a16="http://schemas.microsoft.com/office/drawing/2014/main" id="{85C03019-F4B3-8C83-010A-97E1AC476817}"/>
              </a:ext>
            </a:extLst>
          </p:cNvPr>
          <p:cNvSpPr>
            <a:spLocks noChangeArrowheads="1"/>
          </p:cNvSpPr>
          <p:nvPr/>
        </p:nvSpPr>
        <p:spPr bwMode="auto">
          <a:xfrm>
            <a:off x="3108960" y="241613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05050" algn="l"/>
              </a:tabLst>
              <a:defRPr>
                <a:solidFill>
                  <a:schemeClr val="tx1"/>
                </a:solidFill>
                <a:latin typeface="Arial" panose="020B0604020202020204" pitchFamily="34" charset="0"/>
              </a:defRPr>
            </a:lvl1pPr>
            <a:lvl2pPr eaLnBrk="0" fontAlgn="base" hangingPunct="0">
              <a:spcBef>
                <a:spcPct val="0"/>
              </a:spcBef>
              <a:spcAft>
                <a:spcPct val="0"/>
              </a:spcAft>
              <a:tabLst>
                <a:tab pos="2305050" algn="l"/>
              </a:tabLst>
              <a:defRPr>
                <a:solidFill>
                  <a:schemeClr val="tx1"/>
                </a:solidFill>
                <a:latin typeface="Arial" panose="020B0604020202020204" pitchFamily="34" charset="0"/>
              </a:defRPr>
            </a:lvl2pPr>
            <a:lvl3pPr eaLnBrk="0" fontAlgn="base" hangingPunct="0">
              <a:spcBef>
                <a:spcPct val="0"/>
              </a:spcBef>
              <a:spcAft>
                <a:spcPct val="0"/>
              </a:spcAft>
              <a:tabLst>
                <a:tab pos="2305050" algn="l"/>
              </a:tabLst>
              <a:defRPr>
                <a:solidFill>
                  <a:schemeClr val="tx1"/>
                </a:solidFill>
                <a:latin typeface="Arial" panose="020B0604020202020204" pitchFamily="34" charset="0"/>
              </a:defRPr>
            </a:lvl3pPr>
            <a:lvl4pPr eaLnBrk="0" fontAlgn="base" hangingPunct="0">
              <a:spcBef>
                <a:spcPct val="0"/>
              </a:spcBef>
              <a:spcAft>
                <a:spcPct val="0"/>
              </a:spcAft>
              <a:tabLst>
                <a:tab pos="2305050" algn="l"/>
              </a:tabLst>
              <a:defRPr>
                <a:solidFill>
                  <a:schemeClr val="tx1"/>
                </a:solidFill>
                <a:latin typeface="Arial" panose="020B0604020202020204" pitchFamily="34" charset="0"/>
              </a:defRPr>
            </a:lvl4pPr>
            <a:lvl5pPr eaLnBrk="0" fontAlgn="base" hangingPunct="0">
              <a:spcBef>
                <a:spcPct val="0"/>
              </a:spcBef>
              <a:spcAft>
                <a:spcPct val="0"/>
              </a:spcAft>
              <a:tabLst>
                <a:tab pos="2305050" algn="l"/>
              </a:tabLst>
              <a:defRPr>
                <a:solidFill>
                  <a:schemeClr val="tx1"/>
                </a:solidFill>
                <a:latin typeface="Arial" panose="020B0604020202020204" pitchFamily="34" charset="0"/>
              </a:defRPr>
            </a:lvl5pPr>
            <a:lvl6pPr eaLnBrk="0" fontAlgn="base" hangingPunct="0">
              <a:spcBef>
                <a:spcPct val="0"/>
              </a:spcBef>
              <a:spcAft>
                <a:spcPct val="0"/>
              </a:spcAft>
              <a:tabLst>
                <a:tab pos="2305050" algn="l"/>
              </a:tabLst>
              <a:defRPr>
                <a:solidFill>
                  <a:schemeClr val="tx1"/>
                </a:solidFill>
                <a:latin typeface="Arial" panose="020B0604020202020204" pitchFamily="34" charset="0"/>
              </a:defRPr>
            </a:lvl6pPr>
            <a:lvl7pPr eaLnBrk="0" fontAlgn="base" hangingPunct="0">
              <a:spcBef>
                <a:spcPct val="0"/>
              </a:spcBef>
              <a:spcAft>
                <a:spcPct val="0"/>
              </a:spcAft>
              <a:tabLst>
                <a:tab pos="2305050" algn="l"/>
              </a:tabLst>
              <a:defRPr>
                <a:solidFill>
                  <a:schemeClr val="tx1"/>
                </a:solidFill>
                <a:latin typeface="Arial" panose="020B0604020202020204" pitchFamily="34" charset="0"/>
              </a:defRPr>
            </a:lvl7pPr>
            <a:lvl8pPr eaLnBrk="0" fontAlgn="base" hangingPunct="0">
              <a:spcBef>
                <a:spcPct val="0"/>
              </a:spcBef>
              <a:spcAft>
                <a:spcPct val="0"/>
              </a:spcAft>
              <a:tabLst>
                <a:tab pos="2305050" algn="l"/>
              </a:tabLst>
              <a:defRPr>
                <a:solidFill>
                  <a:schemeClr val="tx1"/>
                </a:solidFill>
                <a:latin typeface="Arial" panose="020B0604020202020204" pitchFamily="34" charset="0"/>
              </a:defRPr>
            </a:lvl8pPr>
            <a:lvl9pPr eaLnBrk="0" fontAlgn="base" hangingPunct="0">
              <a:spcBef>
                <a:spcPct val="0"/>
              </a:spcBef>
              <a:spcAft>
                <a:spcPct val="0"/>
              </a:spcAft>
              <a:tabLst>
                <a:tab pos="2305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7" name="Picture 9">
            <a:extLst>
              <a:ext uri="{FF2B5EF4-FFF2-40B4-BE49-F238E27FC236}">
                <a16:creationId xmlns:a16="http://schemas.microsoft.com/office/drawing/2014/main" id="{3478E6C8-746F-D7D5-B5A3-84413C355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813" y="937296"/>
            <a:ext cx="11064827" cy="55111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3BCB5B0-3570-991C-0D03-9A1EC205AC54}"/>
              </a:ext>
            </a:extLst>
          </p:cNvPr>
          <p:cNvSpPr>
            <a:spLocks noChangeArrowheads="1"/>
          </p:cNvSpPr>
          <p:nvPr/>
        </p:nvSpPr>
        <p:spPr bwMode="auto">
          <a:xfrm>
            <a:off x="3108960" y="61411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Audio 6">
            <a:hlinkClick r:id="" action="ppaction://media"/>
            <a:extLst>
              <a:ext uri="{FF2B5EF4-FFF2-40B4-BE49-F238E27FC236}">
                <a16:creationId xmlns:a16="http://schemas.microsoft.com/office/drawing/2014/main" id="{E2202AF1-B30B-0913-9BDE-2A6418CA45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36706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768">
        <p15:prstTrans prst="pageCurlDouble"/>
      </p:transition>
    </mc:Choice>
    <mc:Fallback>
      <p:transition spd="slow" advTm="7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3E38-EFCB-10CC-951E-36B18160723B}"/>
              </a:ext>
            </a:extLst>
          </p:cNvPr>
          <p:cNvSpPr>
            <a:spLocks noGrp="1"/>
          </p:cNvSpPr>
          <p:nvPr>
            <p:ph type="title"/>
          </p:nvPr>
        </p:nvSpPr>
        <p:spPr>
          <a:xfrm>
            <a:off x="381000" y="-17260"/>
            <a:ext cx="10515600" cy="1035367"/>
          </a:xfrm>
        </p:spPr>
        <p:txBody>
          <a:bodyPr>
            <a:normAutofit/>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Quarter wise Uber Trips Analysis</a:t>
            </a:r>
            <a:endParaRPr lang="en-US" sz="3600" dirty="0">
              <a:solidFill>
                <a:srgbClr val="00B0F0"/>
              </a:solidFill>
              <a:latin typeface="Mongolian Baiti" panose="03000500000000000000" pitchFamily="66" charset="0"/>
              <a:cs typeface="Mongolian Baiti" panose="03000500000000000000" pitchFamily="66" charset="0"/>
            </a:endParaRPr>
          </a:p>
        </p:txBody>
      </p:sp>
      <p:sp>
        <p:nvSpPr>
          <p:cNvPr id="4" name="Rectangle 2">
            <a:extLst>
              <a:ext uri="{FF2B5EF4-FFF2-40B4-BE49-F238E27FC236}">
                <a16:creationId xmlns:a16="http://schemas.microsoft.com/office/drawing/2014/main" id="{F44858B8-6517-F7E8-0372-64327326508B}"/>
              </a:ext>
            </a:extLst>
          </p:cNvPr>
          <p:cNvSpPr>
            <a:spLocks noChangeArrowheads="1"/>
          </p:cNvSpPr>
          <p:nvPr/>
        </p:nvSpPr>
        <p:spPr bwMode="auto">
          <a:xfrm>
            <a:off x="1772529" y="261039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05050" algn="l"/>
              </a:tabLst>
              <a:defRPr>
                <a:solidFill>
                  <a:schemeClr val="tx1"/>
                </a:solidFill>
                <a:latin typeface="Arial" panose="020B0604020202020204" pitchFamily="34" charset="0"/>
              </a:defRPr>
            </a:lvl1pPr>
            <a:lvl2pPr eaLnBrk="0" fontAlgn="base" hangingPunct="0">
              <a:spcBef>
                <a:spcPct val="0"/>
              </a:spcBef>
              <a:spcAft>
                <a:spcPct val="0"/>
              </a:spcAft>
              <a:tabLst>
                <a:tab pos="2305050" algn="l"/>
              </a:tabLst>
              <a:defRPr>
                <a:solidFill>
                  <a:schemeClr val="tx1"/>
                </a:solidFill>
                <a:latin typeface="Arial" panose="020B0604020202020204" pitchFamily="34" charset="0"/>
              </a:defRPr>
            </a:lvl2pPr>
            <a:lvl3pPr eaLnBrk="0" fontAlgn="base" hangingPunct="0">
              <a:spcBef>
                <a:spcPct val="0"/>
              </a:spcBef>
              <a:spcAft>
                <a:spcPct val="0"/>
              </a:spcAft>
              <a:tabLst>
                <a:tab pos="2305050" algn="l"/>
              </a:tabLst>
              <a:defRPr>
                <a:solidFill>
                  <a:schemeClr val="tx1"/>
                </a:solidFill>
                <a:latin typeface="Arial" panose="020B0604020202020204" pitchFamily="34" charset="0"/>
              </a:defRPr>
            </a:lvl3pPr>
            <a:lvl4pPr eaLnBrk="0" fontAlgn="base" hangingPunct="0">
              <a:spcBef>
                <a:spcPct val="0"/>
              </a:spcBef>
              <a:spcAft>
                <a:spcPct val="0"/>
              </a:spcAft>
              <a:tabLst>
                <a:tab pos="2305050" algn="l"/>
              </a:tabLst>
              <a:defRPr>
                <a:solidFill>
                  <a:schemeClr val="tx1"/>
                </a:solidFill>
                <a:latin typeface="Arial" panose="020B0604020202020204" pitchFamily="34" charset="0"/>
              </a:defRPr>
            </a:lvl4pPr>
            <a:lvl5pPr eaLnBrk="0" fontAlgn="base" hangingPunct="0">
              <a:spcBef>
                <a:spcPct val="0"/>
              </a:spcBef>
              <a:spcAft>
                <a:spcPct val="0"/>
              </a:spcAft>
              <a:tabLst>
                <a:tab pos="2305050" algn="l"/>
              </a:tabLst>
              <a:defRPr>
                <a:solidFill>
                  <a:schemeClr val="tx1"/>
                </a:solidFill>
                <a:latin typeface="Arial" panose="020B0604020202020204" pitchFamily="34" charset="0"/>
              </a:defRPr>
            </a:lvl5pPr>
            <a:lvl6pPr eaLnBrk="0" fontAlgn="base" hangingPunct="0">
              <a:spcBef>
                <a:spcPct val="0"/>
              </a:spcBef>
              <a:spcAft>
                <a:spcPct val="0"/>
              </a:spcAft>
              <a:tabLst>
                <a:tab pos="2305050" algn="l"/>
              </a:tabLst>
              <a:defRPr>
                <a:solidFill>
                  <a:schemeClr val="tx1"/>
                </a:solidFill>
                <a:latin typeface="Arial" panose="020B0604020202020204" pitchFamily="34" charset="0"/>
              </a:defRPr>
            </a:lvl6pPr>
            <a:lvl7pPr eaLnBrk="0" fontAlgn="base" hangingPunct="0">
              <a:spcBef>
                <a:spcPct val="0"/>
              </a:spcBef>
              <a:spcAft>
                <a:spcPct val="0"/>
              </a:spcAft>
              <a:tabLst>
                <a:tab pos="2305050" algn="l"/>
              </a:tabLst>
              <a:defRPr>
                <a:solidFill>
                  <a:schemeClr val="tx1"/>
                </a:solidFill>
                <a:latin typeface="Arial" panose="020B0604020202020204" pitchFamily="34" charset="0"/>
              </a:defRPr>
            </a:lvl7pPr>
            <a:lvl8pPr eaLnBrk="0" fontAlgn="base" hangingPunct="0">
              <a:spcBef>
                <a:spcPct val="0"/>
              </a:spcBef>
              <a:spcAft>
                <a:spcPct val="0"/>
              </a:spcAft>
              <a:tabLst>
                <a:tab pos="2305050" algn="l"/>
              </a:tabLst>
              <a:defRPr>
                <a:solidFill>
                  <a:schemeClr val="tx1"/>
                </a:solidFill>
                <a:latin typeface="Arial" panose="020B0604020202020204" pitchFamily="34" charset="0"/>
              </a:defRPr>
            </a:lvl8pPr>
            <a:lvl9pPr eaLnBrk="0" fontAlgn="base" hangingPunct="0">
              <a:spcBef>
                <a:spcPct val="0"/>
              </a:spcBef>
              <a:spcAft>
                <a:spcPct val="0"/>
              </a:spcAft>
              <a:tabLst>
                <a:tab pos="2305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Picture 10">
            <a:extLst>
              <a:ext uri="{FF2B5EF4-FFF2-40B4-BE49-F238E27FC236}">
                <a16:creationId xmlns:a16="http://schemas.microsoft.com/office/drawing/2014/main" id="{3033B27A-6569-0FFC-0A07-DCEB74D2E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45" y="883920"/>
            <a:ext cx="10794075" cy="57613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1C21BAF-1696-3F37-6074-B2EFA935D0EE}"/>
              </a:ext>
            </a:extLst>
          </p:cNvPr>
          <p:cNvSpPr>
            <a:spLocks noChangeArrowheads="1"/>
          </p:cNvSpPr>
          <p:nvPr/>
        </p:nvSpPr>
        <p:spPr bwMode="auto">
          <a:xfrm>
            <a:off x="1772529" y="63354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Audio 6">
            <a:hlinkClick r:id="" action="ppaction://media"/>
            <a:extLst>
              <a:ext uri="{FF2B5EF4-FFF2-40B4-BE49-F238E27FC236}">
                <a16:creationId xmlns:a16="http://schemas.microsoft.com/office/drawing/2014/main" id="{DDB4B671-FAEA-48FE-BB6E-65CD48BDF7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668626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312">
        <p15:prstTrans prst="pageCurlDouble"/>
      </p:transition>
    </mc:Choice>
    <mc:Fallback>
      <p:transition spd="slow" advTm="6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9B33-5827-B80F-EE70-95F611EA2B2C}"/>
              </a:ext>
            </a:extLst>
          </p:cNvPr>
          <p:cNvSpPr>
            <a:spLocks noGrp="1"/>
          </p:cNvSpPr>
          <p:nvPr>
            <p:ph type="title"/>
          </p:nvPr>
        </p:nvSpPr>
        <p:spPr>
          <a:xfrm>
            <a:off x="283698" y="0"/>
            <a:ext cx="10515600" cy="1187768"/>
          </a:xfrm>
        </p:spPr>
        <p:txBody>
          <a:bodyPr>
            <a:normAutofit fontScale="90000"/>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Hour wise Uber Trips Analysis</a:t>
            </a:r>
            <a:br>
              <a:rPr kumimoji="0" lang="en-US" altLang="en-US" sz="3600" b="0" i="0" u="none" strike="noStrike" cap="none" normalizeH="0" baseline="0" dirty="0">
                <a:ln>
                  <a:noFill/>
                </a:ln>
                <a:solidFill>
                  <a:srgbClr val="00B0F0"/>
                </a:solidFill>
                <a:effectLst/>
                <a:latin typeface="Mongolian Baiti" panose="03000500000000000000" pitchFamily="66" charset="0"/>
                <a:cs typeface="Mongolian Baiti" panose="03000500000000000000" pitchFamily="66" charset="0"/>
              </a:rPr>
            </a:br>
            <a:endParaRPr lang="en-US" sz="3600" dirty="0">
              <a:solidFill>
                <a:srgbClr val="00B0F0"/>
              </a:solidFill>
              <a:latin typeface="Mongolian Baiti" panose="03000500000000000000" pitchFamily="66" charset="0"/>
              <a:cs typeface="Mongolian Baiti" panose="03000500000000000000" pitchFamily="66" charset="0"/>
            </a:endParaRPr>
          </a:p>
        </p:txBody>
      </p:sp>
      <p:pic>
        <p:nvPicPr>
          <p:cNvPr id="11265" name="Picture 11">
            <a:extLst>
              <a:ext uri="{FF2B5EF4-FFF2-40B4-BE49-F238E27FC236}">
                <a16:creationId xmlns:a16="http://schemas.microsoft.com/office/drawing/2014/main" id="{97EB614B-2787-BB53-2CE5-4B3C5CD4E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10" y="932697"/>
            <a:ext cx="10985109" cy="58152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F66E48B-22BF-F741-8B50-FD5303CE561C}"/>
              </a:ext>
            </a:extLst>
          </p:cNvPr>
          <p:cNvSpPr>
            <a:spLocks noChangeArrowheads="1"/>
          </p:cNvSpPr>
          <p:nvPr/>
        </p:nvSpPr>
        <p:spPr bwMode="auto">
          <a:xfrm>
            <a:off x="1575581" y="6492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Audio 5">
            <a:hlinkClick r:id="" action="ppaction://media"/>
            <a:extLst>
              <a:ext uri="{FF2B5EF4-FFF2-40B4-BE49-F238E27FC236}">
                <a16:creationId xmlns:a16="http://schemas.microsoft.com/office/drawing/2014/main" id="{F17588B8-BC5D-95D9-9ACF-9930BF57CB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370454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391">
        <p15:prstTrans prst="pageCurlDouble"/>
      </p:transition>
    </mc:Choice>
    <mc:Fallback>
      <p:transition spd="slow" advTm="93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66CA-536F-336A-BE99-6013DC518040}"/>
              </a:ext>
            </a:extLst>
          </p:cNvPr>
          <p:cNvSpPr>
            <a:spLocks noGrp="1"/>
          </p:cNvSpPr>
          <p:nvPr>
            <p:ph type="title"/>
          </p:nvPr>
        </p:nvSpPr>
        <p:spPr>
          <a:xfrm>
            <a:off x="426720" y="53284"/>
            <a:ext cx="10515600" cy="1325563"/>
          </a:xfrm>
        </p:spPr>
        <p:txBody>
          <a:bodyPr>
            <a:normAutofit fontScale="90000"/>
          </a:bodyPr>
          <a:lstStyle/>
          <a:p>
            <a:r>
              <a:rPr kumimoji="0" lang="en-US" altLang="en-US" sz="4000" b="0"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Dashboard  1</a:t>
            </a:r>
            <a:br>
              <a:rPr kumimoji="0" lang="en-US" altLang="en-US" sz="3600" b="0" i="0" u="none" strike="noStrike" cap="none" normalizeH="0" baseline="0" dirty="0">
                <a:ln>
                  <a:noFill/>
                </a:ln>
                <a:solidFill>
                  <a:schemeClr val="tx1"/>
                </a:solidFill>
                <a:effectLst/>
              </a:rPr>
            </a:br>
            <a:br>
              <a:rPr kumimoji="0" lang="en-US" altLang="en-US" sz="3600" b="0" i="0" u="none" strike="noStrike" cap="none" normalizeH="0" baseline="0" dirty="0">
                <a:ln>
                  <a:noFill/>
                </a:ln>
                <a:solidFill>
                  <a:schemeClr val="tx1"/>
                </a:solidFill>
                <a:effectLst/>
              </a:rPr>
            </a:br>
            <a:endParaRPr lang="en-US" dirty="0"/>
          </a:p>
        </p:txBody>
      </p:sp>
      <p:pic>
        <p:nvPicPr>
          <p:cNvPr id="12292" name="Picture 12">
            <a:extLst>
              <a:ext uri="{FF2B5EF4-FFF2-40B4-BE49-F238E27FC236}">
                <a16:creationId xmlns:a16="http://schemas.microsoft.com/office/drawing/2014/main" id="{7AF0D423-3902-F224-9ABC-08FA45C1A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98" y="1378847"/>
            <a:ext cx="10694102" cy="53449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45F2323-1245-CDE1-6EA3-22308E5B3C52}"/>
              </a:ext>
            </a:extLst>
          </p:cNvPr>
          <p:cNvSpPr>
            <a:spLocks noChangeArrowheads="1"/>
          </p:cNvSpPr>
          <p:nvPr/>
        </p:nvSpPr>
        <p:spPr bwMode="auto">
          <a:xfrm>
            <a:off x="1209821" y="5899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5C1ACFE7-7B01-53D4-79CE-52B08E87F491}"/>
              </a:ext>
            </a:extLst>
          </p:cNvPr>
          <p:cNvSpPr txBox="1"/>
          <p:nvPr/>
        </p:nvSpPr>
        <p:spPr>
          <a:xfrm>
            <a:off x="502920" y="635487"/>
            <a:ext cx="11262360" cy="646331"/>
          </a:xfrm>
          <a:prstGeom prst="rect">
            <a:avLst/>
          </a:prstGeom>
          <a:noFill/>
        </p:spPr>
        <p:txBody>
          <a:bodyPr wrap="square">
            <a:spAutoFit/>
          </a:bodyPr>
          <a:lstStyle/>
          <a:p>
            <a:r>
              <a:rPr lang="en-US" sz="1800" dirty="0">
                <a:solidFill>
                  <a:srgbClr val="002060"/>
                </a:solidFill>
                <a:hlinkClick r:id="rId5" tooltip="https://public.tableau.com/views/NM2023TMID08496/Dashboard1?:language=en-US&amp;:display_count=n&amp;:origin=viz_share_link">
                  <a:extLst>
                    <a:ext uri="{A12FA001-AC4F-418D-AE19-62706E023703}">
                      <ahyp:hlinkClr xmlns:ahyp="http://schemas.microsoft.com/office/drawing/2018/hyperlinkcolor" val="tx"/>
                    </a:ext>
                  </a:extLst>
                </a:hlinkClick>
              </a:rPr>
              <a:t>https://public.tableau.com/views/NM2023TMID08496/Dashboard1?:language=en-US&amp;:display_count=n&amp;:origin=viz_share_link</a:t>
            </a:r>
            <a:endParaRPr lang="en-US" dirty="0">
              <a:solidFill>
                <a:srgbClr val="002060"/>
              </a:solidFill>
            </a:endParaRPr>
          </a:p>
        </p:txBody>
      </p:sp>
      <p:pic>
        <p:nvPicPr>
          <p:cNvPr id="6" name="Audio 5">
            <a:hlinkClick r:id="" action="ppaction://media"/>
            <a:extLst>
              <a:ext uri="{FF2B5EF4-FFF2-40B4-BE49-F238E27FC236}">
                <a16:creationId xmlns:a16="http://schemas.microsoft.com/office/drawing/2014/main" id="{D4480184-37B4-C443-9FF5-D49C58AA8C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273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8918">
        <p15:prstTrans prst="pageCurlDouble"/>
      </p:transition>
    </mc:Choice>
    <mc:Fallback>
      <p:transition spd="slow" advTm="189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A6BFF9B-BB68-F35D-D8E4-D1ACA202C68F}"/>
              </a:ext>
            </a:extLst>
          </p:cNvPr>
          <p:cNvSpPr>
            <a:spLocks noChangeArrowheads="1"/>
          </p:cNvSpPr>
          <p:nvPr/>
        </p:nvSpPr>
        <p:spPr bwMode="auto">
          <a:xfrm>
            <a:off x="2110154" y="254625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313" name="Picture 13">
            <a:extLst>
              <a:ext uri="{FF2B5EF4-FFF2-40B4-BE49-F238E27FC236}">
                <a16:creationId xmlns:a16="http://schemas.microsoft.com/office/drawing/2014/main" id="{52528DA8-AD17-1621-7F79-DF666C9C8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88" y="1405932"/>
            <a:ext cx="10913531" cy="52910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3268A93-E336-8D93-2FC8-8E1393C1127E}"/>
              </a:ext>
            </a:extLst>
          </p:cNvPr>
          <p:cNvSpPr>
            <a:spLocks noChangeArrowheads="1"/>
          </p:cNvSpPr>
          <p:nvPr/>
        </p:nvSpPr>
        <p:spPr bwMode="auto">
          <a:xfrm>
            <a:off x="2110154" y="62229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E6393A3E-5DC9-A719-F2C7-AF2D78F88AE8}"/>
              </a:ext>
            </a:extLst>
          </p:cNvPr>
          <p:cNvSpPr txBox="1"/>
          <p:nvPr/>
        </p:nvSpPr>
        <p:spPr>
          <a:xfrm>
            <a:off x="331898" y="-167640"/>
            <a:ext cx="10671382" cy="1573572"/>
          </a:xfrm>
          <a:prstGeom prst="rect">
            <a:avLst/>
          </a:prstGeom>
          <a:noFill/>
        </p:spPr>
        <p:txBody>
          <a:bodyPr wrap="square">
            <a:spAutoFit/>
          </a:bodyPr>
          <a:lstStyle/>
          <a:p>
            <a:pPr>
              <a:lnSpc>
                <a:spcPct val="115000"/>
              </a:lnSpc>
              <a:spcAft>
                <a:spcPts val="1000"/>
              </a:spcAft>
            </a:pPr>
            <a:r>
              <a:rPr lang="en-IN"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Dashboard  2</a:t>
            </a:r>
          </a:p>
          <a:p>
            <a:pPr>
              <a:lnSpc>
                <a:spcPct val="115000"/>
              </a:lnSpc>
              <a:spcAft>
                <a:spcPts val="1000"/>
              </a:spcAft>
            </a:pPr>
            <a:r>
              <a:rPr lang="en-US" sz="1800" dirty="0">
                <a:solidFill>
                  <a:srgbClr val="002060"/>
                </a:solidFill>
                <a:hlinkClick r:id="rId5" tooltip="https://public.tableau.com/views/NM2023TMID08496-Dashboard2/Dashboard2?:language=en-US&amp;:display_count=n&amp;:origin=viz_share_link">
                  <a:extLst>
                    <a:ext uri="{A12FA001-AC4F-418D-AE19-62706E023703}">
                      <ahyp:hlinkClr xmlns:ahyp="http://schemas.microsoft.com/office/drawing/2018/hyperlinkcolor" val="tx"/>
                    </a:ext>
                  </a:extLst>
                </a:hlinkClick>
              </a:rPr>
              <a:t>https://public.tableau.com/views/NM2023TMID08496-Dashboard2/Dashboard2?:language=en-US&amp;:display_count=n&amp;:origin=viz_share_link</a:t>
            </a:r>
            <a:r>
              <a:rPr lang="en-IN" sz="2400" dirty="0">
                <a:solidFill>
                  <a:srgbClr val="002060"/>
                </a:solidFill>
                <a:effectLst/>
                <a:latin typeface="Cambria" panose="02040503050406030204" pitchFamily="18" charset="0"/>
                <a:ea typeface="Calibri" panose="020F0502020204030204" pitchFamily="34" charset="0"/>
                <a:cs typeface="Calibri" panose="020F0502020204030204" pitchFamily="34" charset="0"/>
              </a:rPr>
              <a:t> </a:t>
            </a:r>
            <a:endParaRPr lang="en-US" sz="1600" dirty="0">
              <a:solidFill>
                <a:srgbClr val="002060"/>
              </a:solidFill>
              <a:effectLst/>
              <a:latin typeface="Calibri" panose="020F0502020204030204" pitchFamily="34" charset="0"/>
              <a:ea typeface="Calibri" panose="020F0502020204030204" pitchFamily="34" charset="0"/>
              <a:cs typeface="Latha" panose="020B0604020202020204" pitchFamily="34" charset="0"/>
            </a:endParaRPr>
          </a:p>
        </p:txBody>
      </p:sp>
      <p:pic>
        <p:nvPicPr>
          <p:cNvPr id="7" name="Audio 6">
            <a:hlinkClick r:id="" action="ppaction://media"/>
            <a:extLst>
              <a:ext uri="{FF2B5EF4-FFF2-40B4-BE49-F238E27FC236}">
                <a16:creationId xmlns:a16="http://schemas.microsoft.com/office/drawing/2014/main" id="{43E8EDE3-6344-5369-A4AD-A0FFA1FB38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60984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6073">
        <p15:prstTrans prst="pageCurlDouble"/>
      </p:transition>
    </mc:Choice>
    <mc:Fallback>
      <p:transition spd="slow" advTm="160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6952-80BC-4DDC-3931-097F42758533}"/>
              </a:ext>
            </a:extLst>
          </p:cNvPr>
          <p:cNvSpPr>
            <a:spLocks noGrp="1"/>
          </p:cNvSpPr>
          <p:nvPr>
            <p:ph type="title"/>
          </p:nvPr>
        </p:nvSpPr>
        <p:spPr>
          <a:xfrm>
            <a:off x="717453" y="197397"/>
            <a:ext cx="10515600" cy="1325563"/>
          </a:xfrm>
        </p:spPr>
        <p:txBody>
          <a:bodyPr>
            <a:normAutofit/>
          </a:bodyPr>
          <a:lstStyle/>
          <a:p>
            <a:r>
              <a:rPr kumimoji="0" lang="en-US" altLang="en-US" sz="3600" b="0"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Story</a:t>
            </a:r>
            <a:br>
              <a:rPr kumimoji="0" lang="en-US" altLang="en-US" sz="3600" b="0" i="0" u="none" strike="noStrike" cap="none" normalizeH="0" baseline="0" dirty="0">
                <a:ln>
                  <a:noFill/>
                </a:ln>
                <a:solidFill>
                  <a:srgbClr val="00B0F0"/>
                </a:solidFill>
                <a:effectLst/>
              </a:rPr>
            </a:br>
            <a:endParaRPr lang="en-US" dirty="0">
              <a:solidFill>
                <a:srgbClr val="00B0F0"/>
              </a:solidFill>
            </a:endParaRPr>
          </a:p>
        </p:txBody>
      </p:sp>
      <p:pic>
        <p:nvPicPr>
          <p:cNvPr id="14340" name="Picture 14">
            <a:extLst>
              <a:ext uri="{FF2B5EF4-FFF2-40B4-BE49-F238E27FC236}">
                <a16:creationId xmlns:a16="http://schemas.microsoft.com/office/drawing/2014/main" id="{5E99D3C2-DFF3-6634-A336-56DFD3D1AB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51" y="1810616"/>
            <a:ext cx="10354701" cy="48499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4022D7D-7D83-80C4-D4A5-ABBA71101566}"/>
              </a:ext>
            </a:extLst>
          </p:cNvPr>
          <p:cNvSpPr>
            <a:spLocks noChangeArrowheads="1"/>
          </p:cNvSpPr>
          <p:nvPr/>
        </p:nvSpPr>
        <p:spPr bwMode="auto">
          <a:xfrm>
            <a:off x="717453" y="59978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31148B61-9D99-5A82-6F9A-098A5E949647}"/>
              </a:ext>
            </a:extLst>
          </p:cNvPr>
          <p:cNvSpPr txBox="1"/>
          <p:nvPr/>
        </p:nvSpPr>
        <p:spPr>
          <a:xfrm>
            <a:off x="717452" y="923794"/>
            <a:ext cx="11596467" cy="710707"/>
          </a:xfrm>
          <a:prstGeom prst="rect">
            <a:avLst/>
          </a:prstGeom>
          <a:noFill/>
        </p:spPr>
        <p:txBody>
          <a:bodyPr wrap="square">
            <a:spAutoFit/>
          </a:bodyPr>
          <a:lstStyle/>
          <a:p>
            <a:pPr>
              <a:lnSpc>
                <a:spcPct val="115000"/>
              </a:lnSpc>
              <a:spcAft>
                <a:spcPts val="1000"/>
              </a:spcAft>
            </a:pPr>
            <a:r>
              <a:rPr lang="en-US" sz="1800" dirty="0">
                <a:solidFill>
                  <a:srgbClr val="002060"/>
                </a:solidFill>
                <a:hlinkClick r:id="rId5" tooltip="https://public.tableau.com/views/NM2023TMID08496-Story/Story1?:language=en-US&amp;:display_count=n&amp;:origin=viz_share_link">
                  <a:extLst>
                    <a:ext uri="{A12FA001-AC4F-418D-AE19-62706E023703}">
                      <ahyp:hlinkClr xmlns:ahyp="http://schemas.microsoft.com/office/drawing/2018/hyperlinkcolor" val="tx"/>
                    </a:ext>
                  </a:extLst>
                </a:hlinkClick>
              </a:rPr>
              <a:t>https://public.tableau.com/views/NM2023TMID08496-Story/Story1?:language=en-US&amp;:display_count=n&amp;:origin=viz_share_link</a:t>
            </a:r>
            <a:endParaRPr lang="en-US" sz="1800" dirty="0">
              <a:solidFill>
                <a:srgbClr val="002060"/>
              </a:solidFill>
            </a:endParaRPr>
          </a:p>
        </p:txBody>
      </p:sp>
      <p:pic>
        <p:nvPicPr>
          <p:cNvPr id="6" name="Audio 5">
            <a:hlinkClick r:id="" action="ppaction://media"/>
            <a:extLst>
              <a:ext uri="{FF2B5EF4-FFF2-40B4-BE49-F238E27FC236}">
                <a16:creationId xmlns:a16="http://schemas.microsoft.com/office/drawing/2014/main" id="{33262076-179B-638D-D0A1-B89DD74F60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9890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746">
        <p15:prstTrans prst="pageCurlDouble"/>
      </p:transition>
    </mc:Choice>
    <mc:Fallback>
      <p:transition spd="slow" advTm="10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5015BA-3165-F48E-6349-30F164B6EDA2}"/>
              </a:ext>
            </a:extLst>
          </p:cNvPr>
          <p:cNvSpPr txBox="1"/>
          <p:nvPr/>
        </p:nvSpPr>
        <p:spPr>
          <a:xfrm>
            <a:off x="598170" y="0"/>
            <a:ext cx="6103620" cy="1200329"/>
          </a:xfrm>
          <a:prstGeom prst="rect">
            <a:avLst/>
          </a:prstGeom>
          <a:noFill/>
        </p:spPr>
        <p:txBody>
          <a:bodyPr wrap="square">
            <a:spAutoFit/>
          </a:bodyPr>
          <a:lstStyle/>
          <a:p>
            <a:r>
              <a:rPr lang="en-US" altLang="en-US" sz="3600" i="0" u="none" dirty="0">
                <a:solidFill>
                  <a:srgbClr val="00B0F0"/>
                </a:solidFill>
                <a:latin typeface="Mongolian Baiti" panose="03000500000000000000" pitchFamily="66" charset="0"/>
                <a:cs typeface="Mongolian Baiti" panose="03000500000000000000" pitchFamily="66" charset="0"/>
              </a:rPr>
              <a:t>CONCLUSION</a:t>
            </a:r>
            <a:br>
              <a:rPr kumimoji="0" lang="en-US" altLang="en-US" sz="3600" b="0" i="0" u="none" strike="noStrike" cap="none" normalizeH="0" baseline="0" dirty="0">
                <a:ln>
                  <a:noFill/>
                </a:ln>
                <a:solidFill>
                  <a:srgbClr val="00B0F0"/>
                </a:solidFill>
                <a:effectLst/>
              </a:rPr>
            </a:br>
            <a:endParaRPr lang="en-US" sz="3600" dirty="0"/>
          </a:p>
        </p:txBody>
      </p:sp>
      <p:sp>
        <p:nvSpPr>
          <p:cNvPr id="9" name="TextBox 8">
            <a:extLst>
              <a:ext uri="{FF2B5EF4-FFF2-40B4-BE49-F238E27FC236}">
                <a16:creationId xmlns:a16="http://schemas.microsoft.com/office/drawing/2014/main" id="{C09A24EB-9806-BD8C-6BDB-877FA840FB34}"/>
              </a:ext>
            </a:extLst>
          </p:cNvPr>
          <p:cNvSpPr txBox="1"/>
          <p:nvPr/>
        </p:nvSpPr>
        <p:spPr>
          <a:xfrm>
            <a:off x="822960" y="0"/>
            <a:ext cx="8850630" cy="6502101"/>
          </a:xfrm>
          <a:prstGeom prst="rect">
            <a:avLst/>
          </a:prstGeom>
          <a:noFill/>
        </p:spPr>
        <p:txBody>
          <a:bodyPr wrap="square">
            <a:spAutoFit/>
          </a:bodyPr>
          <a:lstStyle/>
          <a:p>
            <a:pPr>
              <a:lnSpc>
                <a:spcPct val="115000"/>
              </a:lnSpc>
              <a:spcAft>
                <a:spcPts val="1000"/>
              </a:spcAft>
            </a:pPr>
            <a:endParaRPr lang="en-US" sz="2000" dirty="0">
              <a:effectLst/>
              <a:latin typeface="Mongolian Baiti" panose="03000500000000000000" pitchFamily="66" charset="0"/>
              <a:ea typeface="Calibri" panose="020F0502020204030204" pitchFamily="34" charset="0"/>
              <a:cs typeface="Mongolian Baiti" panose="03000500000000000000" pitchFamily="66" charset="0"/>
            </a:endParaRPr>
          </a:p>
          <a:p>
            <a:pPr>
              <a:lnSpc>
                <a:spcPct val="115000"/>
              </a:lnSpc>
              <a:spcAft>
                <a:spcPts val="1000"/>
              </a:spcAft>
            </a:pPr>
            <a:r>
              <a:rPr lang="en-IN" sz="2000" dirty="0">
                <a:effectLst/>
                <a:latin typeface="Mongolian Baiti" panose="03000500000000000000" pitchFamily="66" charset="0"/>
                <a:ea typeface="Calibri" panose="020F0502020204030204" pitchFamily="34" charset="0"/>
                <a:cs typeface="Mongolian Baiti" panose="03000500000000000000" pitchFamily="66" charset="0"/>
              </a:rPr>
              <a:t> </a:t>
            </a:r>
            <a:endParaRPr lang="en-US" sz="2000" dirty="0">
              <a:effectLst/>
              <a:latin typeface="Mongolian Baiti" panose="03000500000000000000" pitchFamily="66" charset="0"/>
              <a:ea typeface="Calibri" panose="020F0502020204030204" pitchFamily="34" charset="0"/>
              <a:cs typeface="Mongolian Baiti" panose="03000500000000000000" pitchFamily="66" charset="0"/>
            </a:endParaRPr>
          </a:p>
          <a:p>
            <a:pPr>
              <a:lnSpc>
                <a:spcPct val="115000"/>
              </a:lnSpc>
              <a:spcAft>
                <a:spcPts val="1000"/>
              </a:spcAft>
            </a:pPr>
            <a:r>
              <a:rPr lang="en-IN" sz="2000" dirty="0">
                <a:effectLst/>
                <a:latin typeface="Mongolian Baiti" panose="03000500000000000000" pitchFamily="66" charset="0"/>
                <a:ea typeface="Calibri" panose="020F0502020204030204" pitchFamily="34" charset="0"/>
                <a:cs typeface="Mongolian Baiti" panose="03000500000000000000" pitchFamily="66" charset="0"/>
              </a:rPr>
              <a:t> </a:t>
            </a:r>
            <a:endParaRPr lang="en-US" sz="2000" dirty="0">
              <a:effectLst/>
              <a:latin typeface="Mongolian Baiti" panose="03000500000000000000" pitchFamily="66" charset="0"/>
              <a:ea typeface="Calibri" panose="020F0502020204030204" pitchFamily="34" charset="0"/>
              <a:cs typeface="Mongolian Baiti" panose="03000500000000000000" pitchFamily="66" charset="0"/>
            </a:endParaRPr>
          </a:p>
          <a:p>
            <a:pPr marL="342900" lvl="0" indent="-342900">
              <a:lnSpc>
                <a:spcPct val="115000"/>
              </a:lnSpc>
              <a:spcAft>
                <a:spcPts val="1000"/>
              </a:spcAft>
              <a:buFont typeface="Wingdings" panose="05000000000000000000" pitchFamily="2" charset="2"/>
              <a:buChar char=""/>
            </a:pPr>
            <a:r>
              <a:rPr lang="en-IN" sz="2000" dirty="0">
                <a:effectLst/>
                <a:latin typeface="Mongolian Baiti" panose="03000500000000000000" pitchFamily="66" charset="0"/>
                <a:ea typeface="Malgun Gothic" panose="020B0503020000020004" pitchFamily="34" charset="-127"/>
                <a:cs typeface="Mongolian Baiti" panose="03000500000000000000" pitchFamily="66" charset="0"/>
              </a:rPr>
              <a:t>In general, the example offered by Uber can be used by many developing companies. Nowadays, it is not a difficult task to create an organization and introduce some new, unusual services. However, it is always challenging to gain a good reputation, prove the quality of the services, and create appropriate working conditions.</a:t>
            </a:r>
            <a:endParaRPr lang="en-US" sz="2000" dirty="0">
              <a:effectLst/>
              <a:latin typeface="Mongolian Baiti" panose="03000500000000000000" pitchFamily="66" charset="0"/>
              <a:ea typeface="Malgun Gothic" panose="020B0503020000020004" pitchFamily="34" charset="-127"/>
              <a:cs typeface="Mongolian Baiti" panose="03000500000000000000" pitchFamily="66" charset="0"/>
            </a:endParaRPr>
          </a:p>
          <a:p>
            <a:pPr>
              <a:lnSpc>
                <a:spcPct val="115000"/>
              </a:lnSpc>
              <a:spcAft>
                <a:spcPts val="1000"/>
              </a:spcAft>
            </a:pPr>
            <a:r>
              <a:rPr lang="en-IN" sz="2000" dirty="0">
                <a:effectLst/>
                <a:latin typeface="Mongolian Baiti" panose="03000500000000000000" pitchFamily="66" charset="0"/>
                <a:ea typeface="Malgun Gothic" panose="020B0503020000020004" pitchFamily="34" charset="-127"/>
                <a:cs typeface="Mongolian Baiti" panose="03000500000000000000" pitchFamily="66" charset="0"/>
              </a:rPr>
              <a:t> </a:t>
            </a:r>
            <a:endParaRPr lang="en-US" sz="2000" dirty="0">
              <a:effectLst/>
              <a:latin typeface="Mongolian Baiti" panose="03000500000000000000" pitchFamily="66" charset="0"/>
              <a:ea typeface="Malgun Gothic" panose="020B0503020000020004" pitchFamily="34" charset="-127"/>
              <a:cs typeface="Mongolian Baiti" panose="03000500000000000000" pitchFamily="66" charset="0"/>
            </a:endParaRPr>
          </a:p>
          <a:p>
            <a:pPr marL="342900" lvl="0" indent="-342900">
              <a:lnSpc>
                <a:spcPct val="115000"/>
              </a:lnSpc>
              <a:spcAft>
                <a:spcPts val="1000"/>
              </a:spcAft>
              <a:buFont typeface="Wingdings" panose="05000000000000000000" pitchFamily="2" charset="2"/>
              <a:buChar char=""/>
            </a:pPr>
            <a:r>
              <a:rPr lang="en-IN" sz="2000" dirty="0">
                <a:effectLst/>
                <a:latin typeface="Mongolian Baiti" panose="03000500000000000000" pitchFamily="66" charset="0"/>
                <a:ea typeface="Malgun Gothic" panose="020B0503020000020004" pitchFamily="34" charset="-127"/>
                <a:cs typeface="Mongolian Baiti" panose="03000500000000000000" pitchFamily="66" charset="0"/>
              </a:rPr>
              <a:t>Uber is the company with a complicated history. Still, its founders had made something that was impossible: they survived sabotages, strikes, and discontents of the governments of different countries around the whole world. The necessity to provide people with good services at affordable prices is urgent nowadays. Not all people are able to use the quality they want. Uber opens new perspectives and possibilities.</a:t>
            </a:r>
            <a:endParaRPr lang="en-US" sz="2000" dirty="0">
              <a:effectLst/>
              <a:latin typeface="Mongolian Baiti" panose="03000500000000000000" pitchFamily="66" charset="0"/>
              <a:ea typeface="Malgun Gothic" panose="020B0503020000020004" pitchFamily="34" charset="-127"/>
              <a:cs typeface="Mongolian Baiti" panose="03000500000000000000" pitchFamily="66" charset="0"/>
            </a:endParaRPr>
          </a:p>
          <a:p>
            <a:pPr>
              <a:lnSpc>
                <a:spcPct val="115000"/>
              </a:lnSpc>
              <a:spcAft>
                <a:spcPts val="1000"/>
              </a:spcAft>
            </a:pPr>
            <a:r>
              <a:rPr lang="en-IN" sz="2000" dirty="0">
                <a:effectLst/>
                <a:latin typeface="Mongolian Baiti" panose="03000500000000000000" pitchFamily="66" charset="0"/>
                <a:ea typeface="Calibri" panose="020F0502020204030204" pitchFamily="34" charset="0"/>
                <a:cs typeface="Mongolian Baiti" panose="03000500000000000000" pitchFamily="66" charset="0"/>
              </a:rPr>
              <a:t> </a:t>
            </a:r>
            <a:endParaRPr lang="en-US" sz="2000" dirty="0">
              <a:effectLst/>
              <a:latin typeface="Mongolian Baiti" panose="03000500000000000000" pitchFamily="66" charset="0"/>
              <a:ea typeface="Calibri" panose="020F0502020204030204" pitchFamily="34" charset="0"/>
              <a:cs typeface="Mongolian Baiti" panose="03000500000000000000" pitchFamily="66" charset="0"/>
            </a:endParaRPr>
          </a:p>
        </p:txBody>
      </p:sp>
      <p:pic>
        <p:nvPicPr>
          <p:cNvPr id="3" name="Audio 2">
            <a:hlinkClick r:id="" action="ppaction://media"/>
            <a:extLst>
              <a:ext uri="{FF2B5EF4-FFF2-40B4-BE49-F238E27FC236}">
                <a16:creationId xmlns:a16="http://schemas.microsoft.com/office/drawing/2014/main" id="{2CC2B2EF-34E3-3058-282C-222F75040F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594620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9939">
        <p15:prstTrans prst="pageCurlDouble"/>
      </p:transition>
    </mc:Choice>
    <mc:Fallback>
      <p:transition spd="slow" advTm="29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5D2F-54A4-85E2-7D6A-1169279816B3}"/>
              </a:ext>
            </a:extLst>
          </p:cNvPr>
          <p:cNvSpPr>
            <a:spLocks noGrp="1"/>
          </p:cNvSpPr>
          <p:nvPr>
            <p:ph type="title"/>
          </p:nvPr>
        </p:nvSpPr>
        <p:spPr/>
        <p:txBody>
          <a:bodyPr>
            <a:normAutofit/>
          </a:bodyPr>
          <a:lstStyle/>
          <a:p>
            <a:r>
              <a:rPr lang="en-IN" sz="4400" i="1" dirty="0">
                <a:effectLst/>
                <a:latin typeface="Cambria" panose="02040503050406030204" pitchFamily="18" charset="0"/>
                <a:ea typeface="Calibri" panose="020F0502020204030204" pitchFamily="34" charset="0"/>
                <a:cs typeface="Latha" panose="020B0604020202020204" pitchFamily="34" charset="0"/>
              </a:rPr>
              <a:t> </a:t>
            </a:r>
            <a:br>
              <a:rPr lang="en-US" sz="4400" dirty="0">
                <a:effectLst/>
                <a:latin typeface="Calibri" panose="020F0502020204030204" pitchFamily="34" charset="0"/>
                <a:ea typeface="Calibri" panose="020F0502020204030204" pitchFamily="34" charset="0"/>
                <a:cs typeface="Latha" panose="020B0604020202020204" pitchFamily="34" charset="0"/>
              </a:rPr>
            </a:br>
            <a:endParaRPr lang="en-US" dirty="0"/>
          </a:p>
        </p:txBody>
      </p:sp>
      <p:sp>
        <p:nvSpPr>
          <p:cNvPr id="5" name="TextBox 4">
            <a:extLst>
              <a:ext uri="{FF2B5EF4-FFF2-40B4-BE49-F238E27FC236}">
                <a16:creationId xmlns:a16="http://schemas.microsoft.com/office/drawing/2014/main" id="{F7E346DD-286E-0DA1-6413-2D7BA29D607D}"/>
              </a:ext>
            </a:extLst>
          </p:cNvPr>
          <p:cNvSpPr txBox="1"/>
          <p:nvPr/>
        </p:nvSpPr>
        <p:spPr>
          <a:xfrm>
            <a:off x="350520" y="106680"/>
            <a:ext cx="11841480" cy="4002442"/>
          </a:xfrm>
          <a:prstGeom prst="rect">
            <a:avLst/>
          </a:prstGeom>
          <a:noFill/>
        </p:spPr>
        <p:txBody>
          <a:bodyPr wrap="square">
            <a:spAutoFit/>
          </a:bodyPr>
          <a:lstStyle/>
          <a:p>
            <a:pPr>
              <a:lnSpc>
                <a:spcPct val="115000"/>
              </a:lnSpc>
              <a:spcAft>
                <a:spcPts val="1000"/>
              </a:spcAft>
            </a:pPr>
            <a:r>
              <a:rPr lang="en-IN" sz="4000" i="1" u="dbl" dirty="0">
                <a:solidFill>
                  <a:srgbClr val="00B0F0"/>
                </a:solidFill>
                <a:effectLst/>
                <a:latin typeface="Cambria" panose="02040503050406030204" pitchFamily="18" charset="0"/>
                <a:ea typeface="Calibri" panose="020F0502020204030204" pitchFamily="34" charset="0"/>
                <a:cs typeface="Latha" panose="020B0604020202020204" pitchFamily="34" charset="0"/>
              </a:rPr>
              <a:t>INTRODUCTION</a:t>
            </a:r>
            <a:endParaRPr lang="en-US" sz="4000" dirty="0">
              <a:solidFill>
                <a:srgbClr val="00B0F0"/>
              </a:solidFill>
              <a:effectLst/>
              <a:latin typeface="Calibri" panose="020F0502020204030204" pitchFamily="34" charset="0"/>
              <a:ea typeface="Calibri" panose="020F0502020204030204" pitchFamily="34" charset="0"/>
              <a:cs typeface="Latha" panose="020B0604020202020204" pitchFamily="34" charset="0"/>
            </a:endParaRPr>
          </a:p>
          <a:p>
            <a:pPr>
              <a:lnSpc>
                <a:spcPct val="115000"/>
              </a:lnSpc>
              <a:spcAft>
                <a:spcPts val="1000"/>
              </a:spcAft>
              <a:tabLst>
                <a:tab pos="3543300" algn="l"/>
              </a:tabLst>
            </a:pPr>
            <a:r>
              <a:rPr lang="en-IN" sz="2400" dirty="0">
                <a:effectLst/>
                <a:latin typeface="Cambria" panose="02040503050406030204" pitchFamily="18" charset="0"/>
                <a:ea typeface="Calibri" panose="020F0502020204030204" pitchFamily="34" charset="0"/>
                <a:cs typeface="Latha" panose="020B0604020202020204" pitchFamily="34" charset="0"/>
              </a:rPr>
              <a:t>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marL="342900" indent="-342900">
              <a:lnSpc>
                <a:spcPct val="115000"/>
              </a:lnSpc>
              <a:spcAft>
                <a:spcPts val="1000"/>
              </a:spcAft>
              <a:buFont typeface="Wingdings" panose="05000000000000000000" pitchFamily="2" charset="2"/>
              <a:buChar char="Ø"/>
              <a:tabLst>
                <a:tab pos="2305050" algn="l"/>
              </a:tabLst>
            </a:pPr>
            <a:r>
              <a:rPr lang="en-IN" sz="2400" dirty="0">
                <a:effectLst/>
                <a:latin typeface="Cambria" panose="02040503050406030204" pitchFamily="18" charset="0"/>
                <a:ea typeface="Calibri" panose="020F0502020204030204" pitchFamily="34" charset="0"/>
                <a:cs typeface="Latha" panose="020B0604020202020204" pitchFamily="34" charset="0"/>
              </a:rPr>
              <a:t>           Uber is a multinational transportation network company that operates a ride-hailing platform. It was founded in 2009 by Garrett Camp and Travis Kalanick and is based in San Francisco, California. Uber provides a convenient way for individuals to request rides from drivers who use their own personal vehicles. Uber Driver Analysis refers to the </a:t>
            </a:r>
            <a:r>
              <a:rPr lang="en-IN" sz="2400" dirty="0" err="1">
                <a:effectLst/>
                <a:latin typeface="Cambria" panose="02040503050406030204" pitchFamily="18" charset="0"/>
                <a:ea typeface="Calibri" panose="020F0502020204030204" pitchFamily="34" charset="0"/>
                <a:cs typeface="Latha" panose="020B0604020202020204" pitchFamily="34" charset="0"/>
              </a:rPr>
              <a:t>Analyzing</a:t>
            </a:r>
            <a:r>
              <a:rPr lang="en-IN" sz="2400" dirty="0">
                <a:effectLst/>
                <a:latin typeface="Cambria" panose="02040503050406030204" pitchFamily="18" charset="0"/>
                <a:ea typeface="Calibri" panose="020F0502020204030204" pitchFamily="34" charset="0"/>
                <a:cs typeface="Latha" panose="020B0604020202020204" pitchFamily="34" charset="0"/>
              </a:rPr>
              <a:t> the number of trips taken by Uber drivers can provide insights into their overall activity and</a:t>
            </a:r>
            <a:endParaRPr lang="en-US" sz="24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9" name="Picture 8">
            <a:extLst>
              <a:ext uri="{FF2B5EF4-FFF2-40B4-BE49-F238E27FC236}">
                <a16:creationId xmlns:a16="http://schemas.microsoft.com/office/drawing/2014/main" id="{7753445B-0F57-2196-2D31-7AC99FE90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760" y="3483983"/>
            <a:ext cx="6705600" cy="3429000"/>
          </a:xfrm>
          <a:prstGeom prst="rect">
            <a:avLst/>
          </a:prstGeom>
          <a:ln>
            <a:noFill/>
          </a:ln>
          <a:effectLst>
            <a:softEdge rad="112500"/>
          </a:effectLst>
        </p:spPr>
      </p:pic>
      <p:sp>
        <p:nvSpPr>
          <p:cNvPr id="11" name="TextBox 10">
            <a:extLst>
              <a:ext uri="{FF2B5EF4-FFF2-40B4-BE49-F238E27FC236}">
                <a16:creationId xmlns:a16="http://schemas.microsoft.com/office/drawing/2014/main" id="{8BE2C2F8-2048-B14A-BF3D-845B1A1BFF37}"/>
              </a:ext>
            </a:extLst>
          </p:cNvPr>
          <p:cNvSpPr txBox="1"/>
          <p:nvPr/>
        </p:nvSpPr>
        <p:spPr>
          <a:xfrm>
            <a:off x="677334" y="4073664"/>
            <a:ext cx="4800600" cy="2677656"/>
          </a:xfrm>
          <a:prstGeom prst="rect">
            <a:avLst/>
          </a:prstGeom>
          <a:noFill/>
        </p:spPr>
        <p:txBody>
          <a:bodyPr wrap="square">
            <a:spAutoFit/>
          </a:bodyPr>
          <a:lstStyle/>
          <a:p>
            <a:r>
              <a:rPr lang="en-IN" sz="2400" dirty="0">
                <a:effectLst/>
                <a:latin typeface="Cambria" panose="02040503050406030204" pitchFamily="18" charset="0"/>
                <a:ea typeface="Calibri" panose="020F0502020204030204" pitchFamily="34" charset="0"/>
                <a:cs typeface="Latha" panose="020B0604020202020204" pitchFamily="34" charset="0"/>
              </a:rPr>
              <a:t>the demand for rides in specific areas. Daily, Weekly, or Monthly Analysis: Uber's data can be </a:t>
            </a:r>
            <a:r>
              <a:rPr lang="en-IN" sz="2400" dirty="0" err="1">
                <a:effectLst/>
                <a:latin typeface="Cambria" panose="02040503050406030204" pitchFamily="18" charset="0"/>
                <a:ea typeface="Calibri" panose="020F0502020204030204" pitchFamily="34" charset="0"/>
                <a:cs typeface="Latha" panose="020B0604020202020204" pitchFamily="34" charset="0"/>
              </a:rPr>
              <a:t>analyzed</a:t>
            </a:r>
            <a:r>
              <a:rPr lang="en-IN" sz="2400" dirty="0">
                <a:effectLst/>
                <a:latin typeface="Cambria" panose="02040503050406030204" pitchFamily="18" charset="0"/>
                <a:ea typeface="Calibri" panose="020F0502020204030204" pitchFamily="34" charset="0"/>
                <a:cs typeface="Latha" panose="020B0604020202020204" pitchFamily="34" charset="0"/>
              </a:rPr>
              <a:t> on a </a:t>
            </a:r>
            <a:r>
              <a:rPr lang="en-IN" sz="2400" dirty="0" err="1">
                <a:effectLst/>
                <a:latin typeface="Cambria" panose="02040503050406030204" pitchFamily="18" charset="0"/>
                <a:ea typeface="Calibri" panose="020F0502020204030204" pitchFamily="34" charset="0"/>
                <a:cs typeface="Latha" panose="020B0604020202020204" pitchFamily="34" charset="0"/>
              </a:rPr>
              <a:t>daily,weekly</a:t>
            </a:r>
            <a:r>
              <a:rPr lang="en-IN" sz="2400" dirty="0">
                <a:effectLst/>
                <a:latin typeface="Cambria" panose="02040503050406030204" pitchFamily="18" charset="0"/>
                <a:ea typeface="Calibri" panose="020F0502020204030204" pitchFamily="34" charset="0"/>
                <a:cs typeface="Latha" panose="020B0604020202020204" pitchFamily="34" charset="0"/>
              </a:rPr>
              <a:t>, monthly basis to understand the trends and patterns of trip volumes.</a:t>
            </a:r>
            <a:endParaRPr lang="en-US" sz="2400" dirty="0"/>
          </a:p>
        </p:txBody>
      </p:sp>
      <p:pic>
        <p:nvPicPr>
          <p:cNvPr id="7" name="Audio 6">
            <a:hlinkClick r:id="" action="ppaction://media"/>
            <a:extLst>
              <a:ext uri="{FF2B5EF4-FFF2-40B4-BE49-F238E27FC236}">
                <a16:creationId xmlns:a16="http://schemas.microsoft.com/office/drawing/2014/main" id="{0F9DF1D3-CC31-8CB0-A0FF-21E69A73EEE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43487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916">
        <p15:prstTrans prst="pageCurlDouble"/>
      </p:transition>
    </mc:Choice>
    <mc:Fallback>
      <p:transition spd="slow" advTm="9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87D61C-E998-BEE2-ED38-8CF85130AEF7}"/>
              </a:ext>
            </a:extLst>
          </p:cNvPr>
          <p:cNvSpPr txBox="1"/>
          <p:nvPr/>
        </p:nvSpPr>
        <p:spPr>
          <a:xfrm>
            <a:off x="868680" y="1404819"/>
            <a:ext cx="10454640" cy="4524315"/>
          </a:xfrm>
          <a:prstGeom prst="rect">
            <a:avLst/>
          </a:prstGeom>
          <a:noFill/>
        </p:spPr>
        <p:txBody>
          <a:bodyPr wrap="square">
            <a:spAutoFit/>
          </a:bodyPr>
          <a:lstStyle/>
          <a:p>
            <a:pPr marL="457200" indent="-457200">
              <a:buFont typeface="Wingdings" panose="05000000000000000000" pitchFamily="2" charset="2"/>
              <a:buChar char="Ø"/>
            </a:pPr>
            <a:r>
              <a:rPr lang="en-US" sz="3200" dirty="0">
                <a:latin typeface="Mongolian Baiti" panose="03000500000000000000" pitchFamily="66" charset="0"/>
                <a:cs typeface="Mongolian Baiti" panose="03000500000000000000" pitchFamily="66" charset="0"/>
              </a:rPr>
              <a:t>Uber Technologies, Inc. (commonly referred to as Uber) provides ride-hailing services, food delivery, and freight transport. It is headquartered in San Francisco and operates in approximately 70 countries and 10,500 cities worldwide. The company has over 131 million monthly active users and 6 million active drivers and couriers worldwide and facilitates an average of 25 million trips per day. It has facilitated 42 billion trips since its inception in 2010 and is the largest ridesharing company in the United States.</a:t>
            </a:r>
          </a:p>
        </p:txBody>
      </p:sp>
      <p:sp>
        <p:nvSpPr>
          <p:cNvPr id="7" name="TextBox 6">
            <a:extLst>
              <a:ext uri="{FF2B5EF4-FFF2-40B4-BE49-F238E27FC236}">
                <a16:creationId xmlns:a16="http://schemas.microsoft.com/office/drawing/2014/main" id="{3DAB71C2-26B4-AC62-7626-4A66721EA30A}"/>
              </a:ext>
            </a:extLst>
          </p:cNvPr>
          <p:cNvSpPr txBox="1"/>
          <p:nvPr/>
        </p:nvSpPr>
        <p:spPr>
          <a:xfrm>
            <a:off x="975360" y="67091"/>
            <a:ext cx="6096000" cy="707886"/>
          </a:xfrm>
          <a:prstGeom prst="rect">
            <a:avLst/>
          </a:prstGeom>
          <a:noFill/>
        </p:spPr>
        <p:txBody>
          <a:bodyPr wrap="square">
            <a:spAutoFit/>
          </a:bodyPr>
          <a:lstStyle/>
          <a:p>
            <a:r>
              <a:rPr lang="en-IN" sz="4000" dirty="0">
                <a:solidFill>
                  <a:srgbClr val="00B0F0"/>
                </a:solidFill>
                <a:latin typeface="Cambria" panose="02040503050406030204" pitchFamily="18" charset="0"/>
                <a:ea typeface="Cambria" panose="02040503050406030204" pitchFamily="18" charset="0"/>
              </a:rPr>
              <a:t>REFERENCE</a:t>
            </a:r>
            <a:endParaRPr lang="en-US" sz="4000" dirty="0">
              <a:solidFill>
                <a:srgbClr val="00B0F0"/>
              </a:solidFill>
            </a:endParaRPr>
          </a:p>
        </p:txBody>
      </p:sp>
      <p:pic>
        <p:nvPicPr>
          <p:cNvPr id="6" name="Audio 5">
            <a:hlinkClick r:id="" action="ppaction://media"/>
            <a:extLst>
              <a:ext uri="{FF2B5EF4-FFF2-40B4-BE49-F238E27FC236}">
                <a16:creationId xmlns:a16="http://schemas.microsoft.com/office/drawing/2014/main" id="{B2A2D874-E55F-2D35-1F51-D0F74FA7977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1815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100">
        <p15:prstTrans prst="pageCurlDouble"/>
      </p:transition>
    </mc:Choice>
    <mc:Fallback>
      <p:transition spd="slow" advTm="6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C13B-14BE-FA84-47A0-64531A0B5A2D}"/>
              </a:ext>
            </a:extLst>
          </p:cNvPr>
          <p:cNvSpPr>
            <a:spLocks noGrp="1"/>
          </p:cNvSpPr>
          <p:nvPr>
            <p:ph type="title"/>
          </p:nvPr>
        </p:nvSpPr>
        <p:spPr>
          <a:xfrm>
            <a:off x="716280" y="121285"/>
            <a:ext cx="10515600" cy="1325563"/>
          </a:xfrm>
        </p:spPr>
        <p:txBody>
          <a:bodyPr>
            <a:normAutofit/>
          </a:bodyPr>
          <a:lstStyle/>
          <a:p>
            <a:pPr marL="0" marR="0" lvl="0" indent="0" defTabSz="914400" rtl="0" eaLnBrk="0" fontAlgn="base" latinLnBrk="0" hangingPunct="0">
              <a:lnSpc>
                <a:spcPct val="100000"/>
              </a:lnSpc>
              <a:spcBef>
                <a:spcPct val="0"/>
              </a:spcBef>
              <a:spcAft>
                <a:spcPct val="0"/>
              </a:spcAft>
              <a:tabLst>
                <a:tab pos="2305050" algn="l"/>
              </a:tabLst>
            </a:pPr>
            <a:r>
              <a:rPr lang="en-IN" sz="3600">
                <a:solidFill>
                  <a:srgbClr val="00B0F0"/>
                </a:solidFill>
                <a:latin typeface="Mongolian Baiti" panose="03000500000000000000" pitchFamily="66" charset="0"/>
                <a:cs typeface="Mongolian Baiti" panose="03000500000000000000" pitchFamily="66" charset="0"/>
              </a:rPr>
              <a:t>EMPATHY MAP</a:t>
            </a:r>
            <a:endParaRPr lang="en-US" dirty="0"/>
          </a:p>
        </p:txBody>
      </p:sp>
      <p:pic>
        <p:nvPicPr>
          <p:cNvPr id="2049" name="Picture 1">
            <a:extLst>
              <a:ext uri="{FF2B5EF4-FFF2-40B4-BE49-F238E27FC236}">
                <a16:creationId xmlns:a16="http://schemas.microsoft.com/office/drawing/2014/main" id="{23991086-442B-6615-05FA-C423ACECB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 y="1027906"/>
            <a:ext cx="10515600" cy="53643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86953CF-EAEE-94E2-BB46-EB5341A45A80}"/>
              </a:ext>
            </a:extLst>
          </p:cNvPr>
          <p:cNvSpPr>
            <a:spLocks noChangeArrowheads="1"/>
          </p:cNvSpPr>
          <p:nvPr/>
        </p:nvSpPr>
        <p:spPr bwMode="auto">
          <a:xfrm>
            <a:off x="1828800" y="59134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Audio 6">
            <a:hlinkClick r:id="" action="ppaction://media"/>
            <a:extLst>
              <a:ext uri="{FF2B5EF4-FFF2-40B4-BE49-F238E27FC236}">
                <a16:creationId xmlns:a16="http://schemas.microsoft.com/office/drawing/2014/main" id="{F7042662-2928-7762-FD39-B5A9043354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616979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358">
        <p15:prstTrans prst="pageCurlDouble"/>
      </p:transition>
    </mc:Choice>
    <mc:Fallback>
      <p:transition spd="slow" advTm="73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37B0-6A7B-1BBE-8607-1E51287F5194}"/>
              </a:ext>
            </a:extLst>
          </p:cNvPr>
          <p:cNvSpPr>
            <a:spLocks noGrp="1"/>
          </p:cNvSpPr>
          <p:nvPr>
            <p:ph type="title"/>
          </p:nvPr>
        </p:nvSpPr>
        <p:spPr>
          <a:xfrm>
            <a:off x="731520" y="321"/>
            <a:ext cx="10515600" cy="1203639"/>
          </a:xfrm>
        </p:spPr>
        <p:txBody>
          <a:bodyPr>
            <a:normAutofit/>
          </a:bodyPr>
          <a:lstStyle/>
          <a:p>
            <a:r>
              <a:rPr lang="en-US" altLang="en-US" sz="3600" dirty="0">
                <a:solidFill>
                  <a:srgbClr val="00B0F0"/>
                </a:solidFill>
                <a:latin typeface="Mongolian Baiti" panose="03000500000000000000" pitchFamily="66" charset="0"/>
                <a:cs typeface="Mongolian Baiti" panose="03000500000000000000" pitchFamily="66" charset="0"/>
              </a:rPr>
              <a:t>BRAINSTORM</a:t>
            </a:r>
            <a:endParaRPr lang="en-US" sz="3600" dirty="0">
              <a:solidFill>
                <a:srgbClr val="00B0F0"/>
              </a:solidFill>
              <a:latin typeface="Mongolian Baiti" panose="03000500000000000000" pitchFamily="66" charset="0"/>
              <a:cs typeface="Mongolian Baiti" panose="03000500000000000000" pitchFamily="66" charset="0"/>
            </a:endParaRPr>
          </a:p>
        </p:txBody>
      </p:sp>
      <p:pic>
        <p:nvPicPr>
          <p:cNvPr id="3073" name="Picture 2">
            <a:extLst>
              <a:ext uri="{FF2B5EF4-FFF2-40B4-BE49-F238E27FC236}">
                <a16:creationId xmlns:a16="http://schemas.microsoft.com/office/drawing/2014/main" id="{1194BED4-5A47-472A-5E1D-F2650869C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 y="1203960"/>
            <a:ext cx="10363200" cy="56540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3BE4A0E-33C3-38F1-7D4E-A32BFF5EF7A3}"/>
              </a:ext>
            </a:extLst>
          </p:cNvPr>
          <p:cNvSpPr>
            <a:spLocks noChangeArrowheads="1"/>
          </p:cNvSpPr>
          <p:nvPr/>
        </p:nvSpPr>
        <p:spPr bwMode="auto">
          <a:xfrm>
            <a:off x="2082018" y="61244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Audio 5">
            <a:hlinkClick r:id="" action="ppaction://media"/>
            <a:extLst>
              <a:ext uri="{FF2B5EF4-FFF2-40B4-BE49-F238E27FC236}">
                <a16:creationId xmlns:a16="http://schemas.microsoft.com/office/drawing/2014/main" id="{AA848444-76E9-A336-CB40-C80354165C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87761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170">
        <p15:prstTrans prst="pageCurlDouble"/>
      </p:transition>
    </mc:Choice>
    <mc:Fallback>
      <p:transition spd="slow" advTm="81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31767-3E6F-0FA3-4CDA-8D83DB557F24}"/>
              </a:ext>
            </a:extLst>
          </p:cNvPr>
          <p:cNvSpPr>
            <a:spLocks noGrp="1"/>
          </p:cNvSpPr>
          <p:nvPr>
            <p:ph type="title"/>
          </p:nvPr>
        </p:nvSpPr>
        <p:spPr>
          <a:xfrm>
            <a:off x="471046" y="128231"/>
            <a:ext cx="10515600" cy="1325563"/>
          </a:xfrm>
        </p:spPr>
        <p:txBody>
          <a:bodyPr>
            <a:normAutofit fontScale="90000"/>
          </a:bodyPr>
          <a:lstStyle/>
          <a:p>
            <a:pPr marL="0" marR="0" lvl="0" indent="0" defTabSz="914400" rtl="0" eaLnBrk="0" fontAlgn="base" latinLnBrk="0" hangingPunct="0">
              <a:lnSpc>
                <a:spcPct val="100000"/>
              </a:lnSpc>
              <a:spcBef>
                <a:spcPct val="0"/>
              </a:spcBef>
              <a:spcAft>
                <a:spcPct val="0"/>
              </a:spcAft>
              <a:tabLst>
                <a:tab pos="2305050" algn="l"/>
              </a:tabLst>
            </a:pPr>
            <a:r>
              <a:rPr kumimoji="0" lang="en-US" altLang="en-US" sz="4000" b="0"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Data Collection</a:t>
            </a:r>
            <a:br>
              <a:rPr kumimoji="0" lang="en-US" altLang="en-US" sz="3100" b="0" i="0" u="none" strike="noStrike" cap="none" normalizeH="0" baseline="0" dirty="0">
                <a:ln>
                  <a:noFill/>
                </a:ln>
                <a:solidFill>
                  <a:schemeClr val="tx1"/>
                </a:solidFill>
                <a:effectLst/>
              </a:rPr>
            </a:br>
            <a:br>
              <a:rPr kumimoji="0" lang="en-US" altLang="en-US" sz="3100" b="0" i="0" u="none" strike="noStrike" cap="none" normalizeH="0" baseline="0" dirty="0">
                <a:ln>
                  <a:noFill/>
                </a:ln>
                <a:solidFill>
                  <a:schemeClr val="tx1"/>
                </a:solidFill>
                <a:effectLst/>
              </a:rPr>
            </a:br>
            <a:br>
              <a:rPr kumimoji="0" lang="en-US" altLang="en-US" sz="3600" b="0" i="0" u="none" strike="noStrike" cap="none" normalizeH="0" baseline="0" dirty="0">
                <a:ln>
                  <a:noFill/>
                </a:ln>
                <a:solidFill>
                  <a:schemeClr val="tx1"/>
                </a:solidFill>
                <a:effectLst/>
              </a:rPr>
            </a:br>
            <a:endParaRPr lang="en-US" dirty="0"/>
          </a:p>
        </p:txBody>
      </p:sp>
      <p:pic>
        <p:nvPicPr>
          <p:cNvPr id="4097" name="Picture 20">
            <a:extLst>
              <a:ext uri="{FF2B5EF4-FFF2-40B4-BE49-F238E27FC236}">
                <a16:creationId xmlns:a16="http://schemas.microsoft.com/office/drawing/2014/main" id="{35D4459F-7606-1EB6-B8E0-3D3AA760E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 y="1141533"/>
            <a:ext cx="10805159" cy="54436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9659337F-3390-C587-ABF9-A06693038F3C}"/>
              </a:ext>
            </a:extLst>
          </p:cNvPr>
          <p:cNvSpPr>
            <a:spLocks noChangeArrowheads="1"/>
          </p:cNvSpPr>
          <p:nvPr/>
        </p:nvSpPr>
        <p:spPr bwMode="auto">
          <a:xfrm>
            <a:off x="1975559" y="57164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Audio 5">
            <a:hlinkClick r:id="" action="ppaction://media"/>
            <a:extLst>
              <a:ext uri="{FF2B5EF4-FFF2-40B4-BE49-F238E27FC236}">
                <a16:creationId xmlns:a16="http://schemas.microsoft.com/office/drawing/2014/main" id="{C0B1F807-3F1D-3B3E-47E2-7FF5CF6934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25853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231">
        <p15:prstTrans prst="pageCurlDouble"/>
      </p:transition>
    </mc:Choice>
    <mc:Fallback>
      <p:transition spd="slow" advTm="5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7BF1-7BBE-8C08-C4F2-C72C73FF8A66}"/>
              </a:ext>
            </a:extLst>
          </p:cNvPr>
          <p:cNvSpPr>
            <a:spLocks noGrp="1"/>
          </p:cNvSpPr>
          <p:nvPr>
            <p:ph type="title"/>
          </p:nvPr>
        </p:nvSpPr>
        <p:spPr>
          <a:xfrm>
            <a:off x="579120" y="426720"/>
            <a:ext cx="10271760" cy="838200"/>
          </a:xfrm>
        </p:spPr>
        <p:txBody>
          <a:bodyPr>
            <a:normAutofit fontScale="90000"/>
          </a:bodyPr>
          <a:lstStyle/>
          <a:p>
            <a:r>
              <a:rPr lang="en-IN" sz="2800" dirty="0">
                <a:solidFill>
                  <a:srgbClr val="00B0F0"/>
                </a:solidFill>
                <a:effectLst/>
                <a:latin typeface="Cambria" panose="02040503050406030204" pitchFamily="18" charset="0"/>
                <a:ea typeface="Calibri" panose="020F0502020204030204" pitchFamily="34" charset="0"/>
                <a:cs typeface="Latha" panose="020B0604020202020204" pitchFamily="34" charset="0"/>
              </a:rPr>
              <a:t> </a:t>
            </a:r>
            <a:br>
              <a:rPr lang="en-IN" sz="2800" dirty="0">
                <a:solidFill>
                  <a:srgbClr val="00B0F0"/>
                </a:solidFill>
                <a:effectLst/>
                <a:latin typeface="Cambria" panose="02040503050406030204" pitchFamily="18" charset="0"/>
                <a:ea typeface="Calibri" panose="020F0502020204030204" pitchFamily="34" charset="0"/>
                <a:cs typeface="Latha" panose="020B0604020202020204" pitchFamily="34" charset="0"/>
              </a:rPr>
            </a:br>
            <a:br>
              <a:rPr lang="en-IN" sz="2800" dirty="0">
                <a:solidFill>
                  <a:srgbClr val="00B0F0"/>
                </a:solidFill>
                <a:effectLst/>
                <a:latin typeface="Cambria" panose="02040503050406030204" pitchFamily="18" charset="0"/>
                <a:ea typeface="Calibri" panose="020F0502020204030204" pitchFamily="34" charset="0"/>
                <a:cs typeface="Latha" panose="020B0604020202020204" pitchFamily="34" charset="0"/>
              </a:rPr>
            </a:br>
            <a:r>
              <a:rPr lang="en-IN" sz="2800" dirty="0">
                <a:solidFill>
                  <a:srgbClr val="00B0F0"/>
                </a:solidFill>
                <a:effectLst/>
                <a:latin typeface="Cambria" panose="02040503050406030204" pitchFamily="18" charset="0"/>
                <a:ea typeface="Calibri" panose="020F0502020204030204" pitchFamily="34" charset="0"/>
                <a:cs typeface="Latha" panose="020B0604020202020204" pitchFamily="34" charset="0"/>
              </a:rPr>
              <a:t>     </a:t>
            </a:r>
            <a:br>
              <a:rPr lang="en-US" sz="3200" dirty="0">
                <a:effectLst/>
                <a:latin typeface="Calibri" panose="020F0502020204030204" pitchFamily="34" charset="0"/>
                <a:ea typeface="Calibri" panose="020F0502020204030204" pitchFamily="34" charset="0"/>
                <a:cs typeface="Latha" panose="020B0604020202020204" pitchFamily="34" charset="0"/>
              </a:rPr>
            </a:br>
            <a:endParaRPr lang="en-US" dirty="0"/>
          </a:p>
        </p:txBody>
      </p:sp>
      <p:sp>
        <p:nvSpPr>
          <p:cNvPr id="5" name="TextBox 4">
            <a:extLst>
              <a:ext uri="{FF2B5EF4-FFF2-40B4-BE49-F238E27FC236}">
                <a16:creationId xmlns:a16="http://schemas.microsoft.com/office/drawing/2014/main" id="{D17FA1DD-4A6F-A971-E1AE-58F7D3643A0B}"/>
              </a:ext>
            </a:extLst>
          </p:cNvPr>
          <p:cNvSpPr txBox="1"/>
          <p:nvPr/>
        </p:nvSpPr>
        <p:spPr>
          <a:xfrm>
            <a:off x="1628336" y="3010424"/>
            <a:ext cx="6098344" cy="390363"/>
          </a:xfrm>
          <a:prstGeom prst="rect">
            <a:avLst/>
          </a:prstGeom>
          <a:noFill/>
        </p:spPr>
        <p:txBody>
          <a:bodyPr wrap="square">
            <a:spAutoFit/>
          </a:bodyPr>
          <a:lstStyle/>
          <a:p>
            <a:pPr>
              <a:lnSpc>
                <a:spcPct val="115000"/>
              </a:lnSpc>
              <a:spcAft>
                <a:spcPts val="1000"/>
              </a:spcAft>
              <a:tabLst>
                <a:tab pos="2305050" algn="l"/>
              </a:tabLst>
            </a:pPr>
            <a:r>
              <a:rPr lang="en-IN" sz="1800" dirty="0">
                <a:effectLst/>
                <a:latin typeface="Cambria" panose="02040503050406030204" pitchFamily="18" charset="0"/>
                <a:ea typeface="Calibri" panose="020F0502020204030204" pitchFamily="34" charset="0"/>
                <a:cs typeface="Latha" panose="020B0604020202020204" pitchFamily="34" charset="0"/>
              </a:rPr>
              <a:t> </a:t>
            </a:r>
            <a:endParaRPr lang="en-US" sz="12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0F253338-8900-F833-E864-462764AEEC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634" y="1264920"/>
            <a:ext cx="10880246" cy="5340608"/>
          </a:xfrm>
          <a:prstGeom prst="rect">
            <a:avLst/>
          </a:prstGeom>
          <a:noFill/>
          <a:ln>
            <a:noFill/>
          </a:ln>
        </p:spPr>
      </p:pic>
      <p:sp>
        <p:nvSpPr>
          <p:cNvPr id="7" name="TextBox 6">
            <a:extLst>
              <a:ext uri="{FF2B5EF4-FFF2-40B4-BE49-F238E27FC236}">
                <a16:creationId xmlns:a16="http://schemas.microsoft.com/office/drawing/2014/main" id="{D619415A-4ED3-F69C-84A5-290A72761D21}"/>
              </a:ext>
            </a:extLst>
          </p:cNvPr>
          <p:cNvSpPr txBox="1"/>
          <p:nvPr/>
        </p:nvSpPr>
        <p:spPr>
          <a:xfrm>
            <a:off x="689610" y="-259080"/>
            <a:ext cx="6103620" cy="892552"/>
          </a:xfrm>
          <a:prstGeom prst="rect">
            <a:avLst/>
          </a:prstGeom>
          <a:noFill/>
        </p:spPr>
        <p:txBody>
          <a:bodyPr wrap="square">
            <a:spAutoFit/>
          </a:bodyPr>
          <a:lstStyle/>
          <a:p>
            <a:br>
              <a:rPr lang="en-IN" sz="1200" dirty="0">
                <a:solidFill>
                  <a:srgbClr val="00B0F0"/>
                </a:solidFill>
                <a:effectLst/>
                <a:latin typeface="Cambria" panose="02040503050406030204" pitchFamily="18" charset="0"/>
                <a:ea typeface="Calibri" panose="020F0502020204030204" pitchFamily="34" charset="0"/>
                <a:cs typeface="Latha" panose="020B0604020202020204" pitchFamily="34" charset="0"/>
              </a:rPr>
            </a:br>
            <a:r>
              <a:rPr lang="en-IN" sz="4000" dirty="0">
                <a:effectLst/>
                <a:latin typeface="Mongolian Baiti" panose="03000500000000000000" pitchFamily="66" charset="0"/>
                <a:ea typeface="Calibri" panose="020F0502020204030204" pitchFamily="34" charset="0"/>
                <a:cs typeface="Mongolian Baiti" panose="03000500000000000000" pitchFamily="66" charset="0"/>
              </a:rPr>
              <a:t>DATA  VISUALIZATION</a:t>
            </a:r>
            <a:endParaRPr lang="en-US" sz="4000" dirty="0">
              <a:latin typeface="Mongolian Baiti" panose="03000500000000000000" pitchFamily="66" charset="0"/>
              <a:cs typeface="Mongolian Baiti" panose="03000500000000000000" pitchFamily="66" charset="0"/>
            </a:endParaRPr>
          </a:p>
        </p:txBody>
      </p:sp>
      <p:sp>
        <p:nvSpPr>
          <p:cNvPr id="9" name="TextBox 8">
            <a:extLst>
              <a:ext uri="{FF2B5EF4-FFF2-40B4-BE49-F238E27FC236}">
                <a16:creationId xmlns:a16="http://schemas.microsoft.com/office/drawing/2014/main" id="{D1F09980-C433-BD15-36A8-A80FC97AE7A8}"/>
              </a:ext>
            </a:extLst>
          </p:cNvPr>
          <p:cNvSpPr txBox="1"/>
          <p:nvPr/>
        </p:nvSpPr>
        <p:spPr>
          <a:xfrm>
            <a:off x="689610" y="534591"/>
            <a:ext cx="6103620" cy="646331"/>
          </a:xfrm>
          <a:prstGeom prst="rect">
            <a:avLst/>
          </a:prstGeom>
          <a:noFill/>
        </p:spPr>
        <p:txBody>
          <a:bodyPr wrap="square">
            <a:spAutoFit/>
          </a:bodyPr>
          <a:lstStyle/>
          <a:p>
            <a:r>
              <a:rPr lang="en-IN" sz="3600" dirty="0">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Connect Dataset with Tableau</a:t>
            </a:r>
            <a:endParaRPr lang="en-US" sz="3600" dirty="0"/>
          </a:p>
        </p:txBody>
      </p:sp>
      <p:pic>
        <p:nvPicPr>
          <p:cNvPr id="8" name="Audio 7">
            <a:hlinkClick r:id="" action="ppaction://media"/>
            <a:extLst>
              <a:ext uri="{FF2B5EF4-FFF2-40B4-BE49-F238E27FC236}">
                <a16:creationId xmlns:a16="http://schemas.microsoft.com/office/drawing/2014/main" id="{1789C880-A2A2-1F18-CA80-1EE7ED34AE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98966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764">
        <p15:prstTrans prst="pageCurlDouble"/>
      </p:transition>
    </mc:Choice>
    <mc:Fallback>
      <p:transition spd="slow" advTm="77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BD644C7-8BAF-1CF0-9E4C-6EC19CA66672}"/>
              </a:ext>
            </a:extLst>
          </p:cNvPr>
          <p:cNvSpPr>
            <a:spLocks noChangeArrowheads="1"/>
          </p:cNvSpPr>
          <p:nvPr/>
        </p:nvSpPr>
        <p:spPr bwMode="auto">
          <a:xfrm>
            <a:off x="248529" y="226549"/>
            <a:ext cx="94768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05050" algn="l"/>
              </a:tabLst>
              <a:defRPr>
                <a:solidFill>
                  <a:schemeClr val="tx1"/>
                </a:solidFill>
                <a:latin typeface="Arial" panose="020B0604020202020204" pitchFamily="34" charset="0"/>
              </a:defRPr>
            </a:lvl1pPr>
            <a:lvl2pPr eaLnBrk="0" fontAlgn="base" hangingPunct="0">
              <a:spcBef>
                <a:spcPct val="0"/>
              </a:spcBef>
              <a:spcAft>
                <a:spcPct val="0"/>
              </a:spcAft>
              <a:tabLst>
                <a:tab pos="2305050" algn="l"/>
              </a:tabLst>
              <a:defRPr>
                <a:solidFill>
                  <a:schemeClr val="tx1"/>
                </a:solidFill>
                <a:latin typeface="Arial" panose="020B0604020202020204" pitchFamily="34" charset="0"/>
              </a:defRPr>
            </a:lvl2pPr>
            <a:lvl3pPr eaLnBrk="0" fontAlgn="base" hangingPunct="0">
              <a:spcBef>
                <a:spcPct val="0"/>
              </a:spcBef>
              <a:spcAft>
                <a:spcPct val="0"/>
              </a:spcAft>
              <a:tabLst>
                <a:tab pos="2305050" algn="l"/>
              </a:tabLst>
              <a:defRPr>
                <a:solidFill>
                  <a:schemeClr val="tx1"/>
                </a:solidFill>
                <a:latin typeface="Arial" panose="020B0604020202020204" pitchFamily="34" charset="0"/>
              </a:defRPr>
            </a:lvl3pPr>
            <a:lvl4pPr eaLnBrk="0" fontAlgn="base" hangingPunct="0">
              <a:spcBef>
                <a:spcPct val="0"/>
              </a:spcBef>
              <a:spcAft>
                <a:spcPct val="0"/>
              </a:spcAft>
              <a:tabLst>
                <a:tab pos="2305050" algn="l"/>
              </a:tabLst>
              <a:defRPr>
                <a:solidFill>
                  <a:schemeClr val="tx1"/>
                </a:solidFill>
                <a:latin typeface="Arial" panose="020B0604020202020204" pitchFamily="34" charset="0"/>
              </a:defRPr>
            </a:lvl4pPr>
            <a:lvl5pPr eaLnBrk="0" fontAlgn="base" hangingPunct="0">
              <a:spcBef>
                <a:spcPct val="0"/>
              </a:spcBef>
              <a:spcAft>
                <a:spcPct val="0"/>
              </a:spcAft>
              <a:tabLst>
                <a:tab pos="2305050" algn="l"/>
              </a:tabLst>
              <a:defRPr>
                <a:solidFill>
                  <a:schemeClr val="tx1"/>
                </a:solidFill>
                <a:latin typeface="Arial" panose="020B0604020202020204" pitchFamily="34" charset="0"/>
              </a:defRPr>
            </a:lvl5pPr>
            <a:lvl6pPr eaLnBrk="0" fontAlgn="base" hangingPunct="0">
              <a:spcBef>
                <a:spcPct val="0"/>
              </a:spcBef>
              <a:spcAft>
                <a:spcPct val="0"/>
              </a:spcAft>
              <a:tabLst>
                <a:tab pos="2305050" algn="l"/>
              </a:tabLst>
              <a:defRPr>
                <a:solidFill>
                  <a:schemeClr val="tx1"/>
                </a:solidFill>
                <a:latin typeface="Arial" panose="020B0604020202020204" pitchFamily="34" charset="0"/>
              </a:defRPr>
            </a:lvl6pPr>
            <a:lvl7pPr eaLnBrk="0" fontAlgn="base" hangingPunct="0">
              <a:spcBef>
                <a:spcPct val="0"/>
              </a:spcBef>
              <a:spcAft>
                <a:spcPct val="0"/>
              </a:spcAft>
              <a:tabLst>
                <a:tab pos="2305050" algn="l"/>
              </a:tabLst>
              <a:defRPr>
                <a:solidFill>
                  <a:schemeClr val="tx1"/>
                </a:solidFill>
                <a:latin typeface="Arial" panose="020B0604020202020204" pitchFamily="34" charset="0"/>
              </a:defRPr>
            </a:lvl7pPr>
            <a:lvl8pPr eaLnBrk="0" fontAlgn="base" hangingPunct="0">
              <a:spcBef>
                <a:spcPct val="0"/>
              </a:spcBef>
              <a:spcAft>
                <a:spcPct val="0"/>
              </a:spcAft>
              <a:tabLst>
                <a:tab pos="2305050" algn="l"/>
              </a:tabLst>
              <a:defRPr>
                <a:solidFill>
                  <a:schemeClr val="tx1"/>
                </a:solidFill>
                <a:latin typeface="Arial" panose="020B0604020202020204" pitchFamily="34" charset="0"/>
              </a:defRPr>
            </a:lvl8pPr>
            <a:lvl9pPr eaLnBrk="0" fontAlgn="base" hangingPunct="0">
              <a:spcBef>
                <a:spcPct val="0"/>
              </a:spcBef>
              <a:spcAft>
                <a:spcPct val="0"/>
              </a:spcAft>
              <a:tabLst>
                <a:tab pos="2305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05050" algn="l"/>
              </a:tabLst>
            </a:pPr>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 Miles Covered per category and Purpose Analysis</a:t>
            </a:r>
            <a:endParaRPr kumimoji="0" lang="en-US" altLang="en-US" sz="3600" b="0" i="0" u="none" strike="noStrike" cap="none" normalizeH="0" baseline="0" dirty="0">
              <a:ln>
                <a:noFill/>
              </a:ln>
              <a:solidFill>
                <a:srgbClr val="00B0F0"/>
              </a:solidFill>
              <a:effectLst/>
              <a:latin typeface="Mongolian Baiti" panose="03000500000000000000" pitchFamily="66" charset="0"/>
              <a:cs typeface="Mongolian Baiti" panose="03000500000000000000" pitchFamily="66" charset="0"/>
            </a:endParaRPr>
          </a:p>
          <a:p>
            <a:pPr marL="0" marR="0" lvl="0" indent="0" algn="l" defTabSz="914400" rtl="0" eaLnBrk="0" fontAlgn="base" latinLnBrk="0" hangingPunct="0">
              <a:lnSpc>
                <a:spcPct val="100000"/>
              </a:lnSpc>
              <a:spcBef>
                <a:spcPct val="0"/>
              </a:spcBef>
              <a:spcAft>
                <a:spcPct val="0"/>
              </a:spcAft>
              <a:buClrTx/>
              <a:buSzTx/>
              <a:buFontTx/>
              <a:buNone/>
              <a:tabLst>
                <a:tab pos="2305050" algn="l"/>
              </a:tabLst>
            </a:pPr>
            <a:endParaRPr kumimoji="0" lang="en-US" altLang="en-US" sz="3600" b="0" i="0" u="none" strike="noStrike" cap="none" normalizeH="0" baseline="0" dirty="0">
              <a:ln>
                <a:noFill/>
              </a:ln>
              <a:solidFill>
                <a:srgbClr val="00B0F0"/>
              </a:solidFill>
              <a:effectLst/>
              <a:latin typeface="Mongolian Baiti" panose="03000500000000000000" pitchFamily="66" charset="0"/>
              <a:cs typeface="Mongolian Baiti" panose="03000500000000000000" pitchFamily="66" charset="0"/>
            </a:endParaRPr>
          </a:p>
        </p:txBody>
      </p:sp>
      <p:pic>
        <p:nvPicPr>
          <p:cNvPr id="5121" name="Picture 4">
            <a:extLst>
              <a:ext uri="{FF2B5EF4-FFF2-40B4-BE49-F238E27FC236}">
                <a16:creationId xmlns:a16="http://schemas.microsoft.com/office/drawing/2014/main" id="{03F00C8A-89A5-BD54-3CBE-8DEEA9873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 y="1059738"/>
            <a:ext cx="10942319" cy="55717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A0C651C-ED00-D61F-AA3E-FCA9CE8165F8}"/>
              </a:ext>
            </a:extLst>
          </p:cNvPr>
          <p:cNvSpPr>
            <a:spLocks noChangeArrowheads="1"/>
          </p:cNvSpPr>
          <p:nvPr/>
        </p:nvSpPr>
        <p:spPr bwMode="auto">
          <a:xfrm>
            <a:off x="2082019" y="59415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Audio 7">
            <a:hlinkClick r:id="" action="ppaction://media"/>
            <a:extLst>
              <a:ext uri="{FF2B5EF4-FFF2-40B4-BE49-F238E27FC236}">
                <a16:creationId xmlns:a16="http://schemas.microsoft.com/office/drawing/2014/main" id="{D19F22A8-2B36-1937-831C-5E6F58DE21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99135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0422">
        <p15:prstTrans prst="pageCurlDouble"/>
      </p:transition>
    </mc:Choice>
    <mc:Fallback>
      <p:transition spd="slow" advTm="104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D44D-6F2B-1BA6-C9E0-480372058CDA}"/>
              </a:ext>
            </a:extLst>
          </p:cNvPr>
          <p:cNvSpPr>
            <a:spLocks noGrp="1"/>
          </p:cNvSpPr>
          <p:nvPr>
            <p:ph type="title"/>
          </p:nvPr>
        </p:nvSpPr>
        <p:spPr>
          <a:xfrm>
            <a:off x="487680" y="0"/>
            <a:ext cx="10515600" cy="1325563"/>
          </a:xfrm>
        </p:spPr>
        <p:txBody>
          <a:bodyPr>
            <a:normAutofit/>
          </a:bodyPr>
          <a:lstStyle/>
          <a:p>
            <a:r>
              <a:rPr kumimoji="0" lang="en-US" altLang="en-US" sz="3600" b="0" i="0" u="none" strike="noStrike" cap="none" normalizeH="0" baseline="0" dirty="0">
                <a:ln>
                  <a:noFill/>
                </a:ln>
                <a:solidFill>
                  <a:srgbClr val="00B0F0"/>
                </a:solidFill>
                <a:effectLst/>
                <a:latin typeface="Mongolian Baiti" panose="03000500000000000000" pitchFamily="66" charset="0"/>
                <a:ea typeface="Calibri" panose="020F0502020204030204" pitchFamily="34" charset="0"/>
                <a:cs typeface="Mongolian Baiti" panose="03000500000000000000" pitchFamily="66" charset="0"/>
              </a:rPr>
              <a:t>Miles covered in Category Analysis</a:t>
            </a:r>
            <a:br>
              <a:rPr kumimoji="0" lang="en-US" altLang="en-US" sz="3600" b="0" i="0" u="none" strike="noStrike" cap="none" normalizeH="0" baseline="0" dirty="0">
                <a:ln>
                  <a:noFill/>
                </a:ln>
                <a:solidFill>
                  <a:srgbClr val="00B0F0"/>
                </a:solidFill>
                <a:effectLst/>
                <a:latin typeface="Mongolian Baiti" panose="03000500000000000000" pitchFamily="66" charset="0"/>
                <a:cs typeface="Mongolian Baiti" panose="03000500000000000000" pitchFamily="66" charset="0"/>
              </a:rPr>
            </a:br>
            <a:endParaRPr lang="en-US" sz="3600" dirty="0">
              <a:solidFill>
                <a:srgbClr val="00B0F0"/>
              </a:solidFill>
              <a:latin typeface="Mongolian Baiti" panose="03000500000000000000" pitchFamily="66" charset="0"/>
              <a:cs typeface="Mongolian Baiti" panose="03000500000000000000" pitchFamily="66" charset="0"/>
            </a:endParaRPr>
          </a:p>
        </p:txBody>
      </p:sp>
      <p:pic>
        <p:nvPicPr>
          <p:cNvPr id="6145" name="Picture 5">
            <a:extLst>
              <a:ext uri="{FF2B5EF4-FFF2-40B4-BE49-F238E27FC236}">
                <a16:creationId xmlns:a16="http://schemas.microsoft.com/office/drawing/2014/main" id="{BEFA9977-7487-F66C-A3EC-FE5438761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 y="792458"/>
            <a:ext cx="10850880" cy="54163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C667C78-75AD-18B3-8C46-BDA5E14BC684}"/>
              </a:ext>
            </a:extLst>
          </p:cNvPr>
          <p:cNvSpPr>
            <a:spLocks noChangeArrowheads="1"/>
          </p:cNvSpPr>
          <p:nvPr/>
        </p:nvSpPr>
        <p:spPr bwMode="auto">
          <a:xfrm>
            <a:off x="2433711" y="62088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Audio 5">
            <a:hlinkClick r:id="" action="ppaction://media"/>
            <a:extLst>
              <a:ext uri="{FF2B5EF4-FFF2-40B4-BE49-F238E27FC236}">
                <a16:creationId xmlns:a16="http://schemas.microsoft.com/office/drawing/2014/main" id="{4E5F3A41-0D37-2A8F-3276-59A2A05ADD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425279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959">
        <p15:prstTrans prst="pageCurlDouble"/>
      </p:transition>
    </mc:Choice>
    <mc:Fallback>
      <p:transition spd="slow" advTm="139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1382</TotalTime>
  <Words>606</Words>
  <Application>Microsoft Office PowerPoint</Application>
  <PresentationFormat>Widescreen</PresentationFormat>
  <Paragraphs>47</Paragraphs>
  <Slides>19</Slides>
  <Notes>1</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Cambria</vt:lpstr>
      <vt:lpstr>Comic Sans MS</vt:lpstr>
      <vt:lpstr>Mongolian Baiti</vt:lpstr>
      <vt:lpstr>Trebuchet MS</vt:lpstr>
      <vt:lpstr>Wingdings</vt:lpstr>
      <vt:lpstr>Wingdings 3</vt:lpstr>
      <vt:lpstr>Facet</vt:lpstr>
      <vt:lpstr>A.A.GOVERNMENT ARTS COLLEGE, MUSIRI. Affiliated to Bharathidasan University , Tiruchirappalli.    NAAN MUDHALVAN PROJECT – III B.SC MATHEMATICS </vt:lpstr>
      <vt:lpstr>  </vt:lpstr>
      <vt:lpstr>PowerPoint Presentation</vt:lpstr>
      <vt:lpstr>EMPATHY MAP</vt:lpstr>
      <vt:lpstr>BRAINSTORM</vt:lpstr>
      <vt:lpstr>Data Collection   </vt:lpstr>
      <vt:lpstr>         </vt:lpstr>
      <vt:lpstr>PowerPoint Presentation</vt:lpstr>
      <vt:lpstr>Miles covered in Category Analysis </vt:lpstr>
      <vt:lpstr>Month wise Uber Miles Analysis</vt:lpstr>
      <vt:lpstr>Week wise Uber Miles Analysis</vt:lpstr>
      <vt:lpstr> Quarter wise Uber Miles Analysis   </vt:lpstr>
      <vt:lpstr> Month wise Uber Trips Analysis</vt:lpstr>
      <vt:lpstr> Quarter wise Uber Trips Analysis</vt:lpstr>
      <vt:lpstr> Hour wise Uber Trips Analysis </vt:lpstr>
      <vt:lpstr>Dashboard  1  </vt:lpstr>
      <vt:lpstr>PowerPoint Presentation</vt:lpstr>
      <vt:lpstr>Story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A.A.GOVERNMENT ARTS COLLEGE, MUSIRI. Affiliated to Bharathidasan University,Tiruchirappalli.     NAAN MUDHALVAN PROJECT – III B.SC MATHEMATICS</dc:title>
  <dc:creator>ELCOT</dc:creator>
  <cp:lastModifiedBy>ELCOT</cp:lastModifiedBy>
  <cp:revision>9</cp:revision>
  <dcterms:created xsi:type="dcterms:W3CDTF">2023-10-09T03:38:07Z</dcterms:created>
  <dcterms:modified xsi:type="dcterms:W3CDTF">2023-10-11T05:19:29Z</dcterms:modified>
</cp:coreProperties>
</file>